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bookmarkIdSeed="2">
  <p:sldMasterIdLst>
    <p:sldMasterId id="2147483660" r:id="rId4"/>
  </p:sldMasterIdLst>
  <p:notesMasterIdLst>
    <p:notesMasterId r:id="rId30"/>
  </p:notesMasterIdLst>
  <p:handoutMasterIdLst>
    <p:handoutMasterId r:id="rId31"/>
  </p:handoutMasterIdLst>
  <p:sldIdLst>
    <p:sldId id="256" r:id="rId5"/>
    <p:sldId id="279" r:id="rId6"/>
    <p:sldId id="283" r:id="rId7"/>
    <p:sldId id="286" r:id="rId8"/>
    <p:sldId id="285" r:id="rId9"/>
    <p:sldId id="281" r:id="rId10"/>
    <p:sldId id="284" r:id="rId11"/>
    <p:sldId id="299" r:id="rId12"/>
    <p:sldId id="287" r:id="rId13"/>
    <p:sldId id="288" r:id="rId14"/>
    <p:sldId id="289" r:id="rId15"/>
    <p:sldId id="292" r:id="rId16"/>
    <p:sldId id="300" r:id="rId17"/>
    <p:sldId id="293" r:id="rId18"/>
    <p:sldId id="291" r:id="rId19"/>
    <p:sldId id="295" r:id="rId20"/>
    <p:sldId id="297" r:id="rId21"/>
    <p:sldId id="301" r:id="rId22"/>
    <p:sldId id="302" r:id="rId23"/>
    <p:sldId id="303" r:id="rId24"/>
    <p:sldId id="304" r:id="rId25"/>
    <p:sldId id="306" r:id="rId26"/>
    <p:sldId id="308" r:id="rId27"/>
    <p:sldId id="309" r:id="rId28"/>
    <p:sldId id="29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ldId id="256"/>
          </p14:sldIdLst>
        </p14:section>
        <p14:section name="Design, Morph, Annotate, Work Together, Tell Me" id="{B9B51309-D148-4332-87C2-07BE32FBCA3B}">
          <p14:sldIdLst>
            <p14:sldId id="279"/>
            <p14:sldId id="283"/>
            <p14:sldId id="286"/>
            <p14:sldId id="285"/>
            <p14:sldId id="281"/>
            <p14:sldId id="284"/>
            <p14:sldId id="299"/>
            <p14:sldId id="287"/>
            <p14:sldId id="288"/>
            <p14:sldId id="289"/>
            <p14:sldId id="292"/>
            <p14:sldId id="300"/>
            <p14:sldId id="293"/>
            <p14:sldId id="291"/>
            <p14:sldId id="295"/>
            <p14:sldId id="297"/>
            <p14:sldId id="301"/>
            <p14:sldId id="302"/>
            <p14:sldId id="303"/>
            <p14:sldId id="304"/>
            <p14:sldId id="306"/>
            <p14:sldId id="308"/>
            <p14:sldId id="309"/>
            <p14:sldId id="294"/>
          </p14:sldIdLst>
        </p14:section>
        <p14:section name="Learn More"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462F"/>
    <a:srgbClr val="D24726"/>
    <a:srgbClr val="404040"/>
    <a:srgbClr val="FF9B45"/>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241" autoAdjust="0"/>
  </p:normalViewPr>
  <p:slideViewPr>
    <p:cSldViewPr snapToGrid="0">
      <p:cViewPr varScale="1">
        <p:scale>
          <a:sx n="90" d="100"/>
          <a:sy n="90" d="100"/>
        </p:scale>
        <p:origin x="576"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80FBE-A8DF-4758-9AC4-3A9E1039168F}" type="datetimeFigureOut">
              <a:rPr lang="en-US" smtClean="0"/>
              <a:t>8/21/2025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679768-A2FC-4D08-91F6-8DCE6C566B36}" type="slidenum">
              <a:rPr lang="en-US" smtClean="0"/>
              <a:t>‹#›</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8/21/2025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a:t>
            </a:fld>
            <a:endParaRPr lang="en-US" dirty="0"/>
          </a:p>
        </p:txBody>
      </p:sp>
    </p:spTree>
    <p:extLst>
      <p:ext uri="{BB962C8B-B14F-4D97-AF65-F5344CB8AC3E}">
        <p14:creationId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8/21/2025</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8/21/2025</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64324"/>
            <a:ext cx="10515600" cy="2387600"/>
          </a:xfrm>
        </p:spPr>
        <p:txBody>
          <a:bodyPr anchor="ctr" anchorCtr="0">
            <a:normAutofit/>
          </a:bodyPr>
          <a:lstStyle/>
          <a:p>
            <a:r>
              <a:rPr lang="en-US" b="1" dirty="0">
                <a:solidFill>
                  <a:schemeClr val="bg1"/>
                </a:solidFill>
                <a:latin typeface="Times New Roman" panose="02020603050405020304" pitchFamily="18" charset="0"/>
                <a:cs typeface="Times New Roman" panose="02020603050405020304" pitchFamily="18" charset="0"/>
              </a:rPr>
              <a:t>PHÂN CẤP</a:t>
            </a:r>
          </a:p>
        </p:txBody>
      </p:sp>
      <p:sp>
        <p:nvSpPr>
          <p:cNvPr id="3" name="Subtitle 2"/>
          <p:cNvSpPr>
            <a:spLocks noGrp="1"/>
          </p:cNvSpPr>
          <p:nvPr>
            <p:ph type="subTitle" idx="4294967295"/>
          </p:nvPr>
        </p:nvSpPr>
        <p:spPr>
          <a:xfrm>
            <a:off x="855620" y="2933105"/>
            <a:ext cx="9582736" cy="1670793"/>
          </a:xfrm>
        </p:spPr>
        <p:txBody>
          <a:bodyPr>
            <a:normAutofit/>
          </a:bodyPr>
          <a:lstStyle/>
          <a:p>
            <a:pPr marL="0" indent="0">
              <a:buNone/>
            </a:pPr>
            <a:r>
              <a:rPr lang="en-US" sz="3200" b="1" dirty="0">
                <a:solidFill>
                  <a:schemeClr val="bg1"/>
                </a:solidFill>
                <a:latin typeface="Times New Roman" panose="02020603050405020304" pitchFamily="18" charset="0"/>
                <a:cs typeface="Times New Roman" panose="02020603050405020304" pitchFamily="18" charset="0"/>
              </a:rPr>
              <a:t>QUẢN LÝ HOẠT ĐỘNG BÁN HÀNG ĐA CẤP</a:t>
            </a:r>
          </a:p>
          <a:p>
            <a:pPr marL="0" indent="0" algn="r">
              <a:buNone/>
            </a:pPr>
            <a:r>
              <a:rPr lang="en-US" sz="2400" i="1" dirty="0">
                <a:solidFill>
                  <a:schemeClr val="bg1"/>
                </a:solidFill>
                <a:latin typeface="Times New Roman" panose="02020603050405020304" pitchFamily="18" charset="0"/>
                <a:cs typeface="Times New Roman" panose="02020603050405020304" pitchFamily="18" charset="0"/>
              </a:rPr>
              <a:t>ỦY BAN CẠNH TRANH QUỐC GIA</a:t>
            </a:r>
          </a:p>
        </p:txBody>
      </p:sp>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62F6-996D-41F0-A978-29982000B838}"/>
              </a:ext>
            </a:extLst>
          </p:cNvPr>
          <p:cNvSpPr>
            <a:spLocks noGrp="1"/>
          </p:cNvSpPr>
          <p:nvPr>
            <p:ph type="title"/>
          </p:nvPr>
        </p:nvSpPr>
        <p:spPr>
          <a:xfrm>
            <a:off x="521207" y="237067"/>
            <a:ext cx="9683949" cy="851069"/>
          </a:xfrm>
        </p:spPr>
        <p:txBody>
          <a:bodyPr>
            <a:normAutofit fontScale="90000"/>
          </a:bodyPr>
          <a:lstStyle/>
          <a:p>
            <a:r>
              <a:rPr lang="vi-VN" b="1" dirty="0">
                <a:latin typeface="Times New Roman" panose="02020603050405020304" pitchFamily="18" charset="0"/>
                <a:cs typeface="Times New Roman" panose="02020603050405020304" pitchFamily="18" charset="0"/>
              </a:rPr>
              <a:t>3. Kiểm tra, giám sát hoạt động của cơ sở đào tạo kiến thức pháp luật về bán hàng đa cấp</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AE47A8D-596C-4B6B-8B8A-68901AF8C75F}"/>
              </a:ext>
            </a:extLst>
          </p:cNvPr>
          <p:cNvSpPr>
            <a:spLocks noGrp="1"/>
          </p:cNvSpPr>
          <p:nvPr>
            <p:ph sz="quarter" idx="10"/>
          </p:nvPr>
        </p:nvSpPr>
        <p:spPr>
          <a:xfrm>
            <a:off x="539496" y="1435608"/>
            <a:ext cx="9665660" cy="5071518"/>
          </a:xfrm>
        </p:spPr>
        <p:txBody>
          <a:bodyPr>
            <a:noAutofit/>
          </a:bodyPr>
          <a:lstStyle/>
          <a:p>
            <a:pPr marL="342900" indent="-342900" algn="just">
              <a:lnSpc>
                <a:spcPct val="100000"/>
              </a:lnSpc>
              <a:spcBef>
                <a:spcPts val="600"/>
              </a:spcBef>
              <a:spcAft>
                <a:spcPts val="600"/>
              </a:spcAft>
              <a:buFontTx/>
              <a:buChar char="-"/>
            </a:pPr>
            <a:r>
              <a:rPr lang="vi-VN" sz="1600" dirty="0">
                <a:solidFill>
                  <a:schemeClr val="tx1"/>
                </a:solidFill>
                <a:latin typeface="Times New Roman" panose="02020603050405020304" pitchFamily="18" charset="0"/>
                <a:cs typeface="Times New Roman" panose="02020603050405020304" pitchFamily="18" charset="0"/>
              </a:rPr>
              <a:t>Hàng năm, </a:t>
            </a:r>
            <a:r>
              <a:rPr lang="en-US" sz="1600" dirty="0">
                <a:solidFill>
                  <a:schemeClr val="tx1"/>
                </a:solidFill>
                <a:latin typeface="Times New Roman" panose="02020603050405020304" pitchFamily="18" charset="0"/>
                <a:cs typeface="Times New Roman" panose="02020603050405020304" pitchFamily="18" charset="0"/>
              </a:rPr>
              <a:t>UBND </a:t>
            </a:r>
            <a:r>
              <a:rPr lang="en-US" sz="1600" dirty="0" err="1">
                <a:solidFill>
                  <a:schemeClr val="tx1"/>
                </a:solidFill>
                <a:latin typeface="Times New Roman" panose="02020603050405020304" pitchFamily="18" charset="0"/>
                <a:cs typeface="Times New Roman" panose="02020603050405020304" pitchFamily="18" charset="0"/>
              </a:rPr>
              <a:t>cấp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tỉnh</a:t>
            </a:r>
            <a:r>
              <a:rPr lang="en-US" sz="1600" dirty="0">
                <a:solidFill>
                  <a:schemeClr val="tx1"/>
                </a:solidFill>
                <a:latin typeface="Times New Roman" panose="02020603050405020304" pitchFamily="18" charset="0"/>
                <a:cs typeface="Times New Roman" panose="02020603050405020304" pitchFamily="18" charset="0"/>
              </a:rPr>
              <a:t> </a:t>
            </a:r>
            <a:r>
              <a:rPr lang="vi-VN" sz="1600" dirty="0">
                <a:solidFill>
                  <a:schemeClr val="tx1"/>
                </a:solidFill>
                <a:latin typeface="Times New Roman" panose="02020603050405020304" pitchFamily="18" charset="0"/>
                <a:cs typeface="Times New Roman" panose="02020603050405020304" pitchFamily="18" charset="0"/>
              </a:rPr>
              <a:t>thực hiện kiểm tra việc đào tạo và cấp chứng nhận hoàn thành khóa đào tạo kiến thức pháp luật về bán hàng đa cấp của các cơ sở đào tạo </a:t>
            </a:r>
            <a:endParaRPr lang="en-US" sz="1600" dirty="0">
              <a:solidFill>
                <a:schemeClr val="tx1"/>
              </a:solidFill>
              <a:latin typeface="Times New Roman" panose="02020603050405020304" pitchFamily="18" charset="0"/>
              <a:cs typeface="Times New Roman" panose="02020603050405020304" pitchFamily="18" charset="0"/>
            </a:endParaRPr>
          </a:p>
          <a:p>
            <a:pPr marL="342900" indent="-342900" algn="just">
              <a:lnSpc>
                <a:spcPct val="100000"/>
              </a:lnSpc>
              <a:spcBef>
                <a:spcPts val="600"/>
              </a:spcBef>
              <a:spcAft>
                <a:spcPts val="600"/>
              </a:spcAft>
              <a:buFontTx/>
              <a:buChar char="-"/>
            </a:pPr>
            <a:r>
              <a:rPr lang="en-US" sz="1600" dirty="0" err="1">
                <a:solidFill>
                  <a:schemeClr val="tx1"/>
                </a:solidFill>
                <a:latin typeface="Times New Roman" panose="02020603050405020304" pitchFamily="18" charset="0"/>
                <a:cs typeface="Times New Roman" panose="02020603050405020304" pitchFamily="18" charset="0"/>
              </a:rPr>
              <a:t>Đối</a:t>
            </a:r>
            <a:r>
              <a:rPr lang="en-US" sz="1600" dirty="0">
                <a:solidFill>
                  <a:schemeClr val="tx1"/>
                </a:solidFill>
                <a:latin typeface="Times New Roman" panose="02020603050405020304" pitchFamily="18" charset="0"/>
                <a:cs typeface="Times New Roman" panose="02020603050405020304" pitchFamily="18" charset="0"/>
              </a:rPr>
              <a:t> t</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err="1">
                <a:solidFill>
                  <a:schemeClr val="tx1"/>
                </a:solidFill>
                <a:latin typeface="Times New Roman" panose="02020603050405020304" pitchFamily="18" charset="0"/>
                <a:cs typeface="Times New Roman" panose="02020603050405020304" pitchFamily="18" charset="0"/>
              </a:rPr>
              <a:t>ợng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kiểm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tra</a:t>
            </a:r>
            <a:r>
              <a:rPr lang="en-US" sz="1600" dirty="0">
                <a:solidFill>
                  <a:schemeClr val="tx1"/>
                </a:solidFill>
                <a:latin typeface="Times New Roman" panose="02020603050405020304" pitchFamily="18" charset="0"/>
                <a:cs typeface="Times New Roman" panose="02020603050405020304" pitchFamily="18" charset="0"/>
              </a:rPr>
              <a:t>: c</a:t>
            </a:r>
            <a:r>
              <a:rPr lang="vi-VN" sz="1600" dirty="0">
                <a:solidFill>
                  <a:schemeClr val="tx1"/>
                </a:solidFill>
                <a:latin typeface="Times New Roman" panose="02020603050405020304" pitchFamily="18" charset="0"/>
                <a:cs typeface="Times New Roman" panose="02020603050405020304" pitchFamily="18" charset="0"/>
              </a:rPr>
              <a:t>ơ</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sở</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đào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tạo</a:t>
            </a:r>
            <a:r>
              <a:rPr lang="en-US" sz="1600" dirty="0">
                <a:solidFill>
                  <a:schemeClr val="tx1"/>
                </a:solidFill>
                <a:latin typeface="Times New Roman" panose="02020603050405020304" pitchFamily="18" charset="0"/>
                <a:cs typeface="Times New Roman" panose="02020603050405020304" pitchFamily="18" charset="0"/>
              </a:rPr>
              <a:t> đ</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err="1">
                <a:solidFill>
                  <a:schemeClr val="tx1"/>
                </a:solidFill>
                <a:latin typeface="Times New Roman" panose="02020603050405020304" pitchFamily="18" charset="0"/>
                <a:cs typeface="Times New Roman" panose="02020603050405020304" pitchFamily="18" charset="0"/>
              </a:rPr>
              <a:t>ợc</a:t>
            </a:r>
            <a:r>
              <a:rPr lang="en-US" sz="1600" dirty="0">
                <a:solidFill>
                  <a:schemeClr val="tx1"/>
                </a:solidFill>
                <a:latin typeface="Times New Roman" panose="02020603050405020304" pitchFamily="18" charset="0"/>
                <a:cs typeface="Times New Roman" panose="02020603050405020304" pitchFamily="18" charset="0"/>
              </a:rPr>
              <a:t> UBND </a:t>
            </a:r>
            <a:r>
              <a:rPr lang="en-US" sz="1600" dirty="0" err="1">
                <a:solidFill>
                  <a:schemeClr val="tx1"/>
                </a:solidFill>
                <a:latin typeface="Times New Roman" panose="02020603050405020304" pitchFamily="18" charset="0"/>
                <a:cs typeface="Times New Roman" panose="02020603050405020304" pitchFamily="18" charset="0"/>
              </a:rPr>
              <a:t>tỉnh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nhận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err="1">
                <a:solidFill>
                  <a:schemeClr val="tx1"/>
                </a:solidFill>
                <a:latin typeface="Times New Roman" panose="02020603050405020304" pitchFamily="18" charset="0"/>
                <a:cs typeface="Times New Roman" panose="02020603050405020304" pitchFamily="18" charset="0"/>
              </a:rPr>
              <a:t>ơng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trình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đào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tạo</a:t>
            </a:r>
            <a:endParaRPr lang="en-US" sz="1600" dirty="0">
              <a:solidFill>
                <a:schemeClr val="tx1"/>
              </a:solidFill>
              <a:latin typeface="Times New Roman" panose="02020603050405020304" pitchFamily="18" charset="0"/>
              <a:cs typeface="Times New Roman" panose="02020603050405020304" pitchFamily="18" charset="0"/>
            </a:endParaRPr>
          </a:p>
          <a:p>
            <a:pPr marL="342900" indent="-342900" algn="just">
              <a:lnSpc>
                <a:spcPct val="100000"/>
              </a:lnSpc>
              <a:spcBef>
                <a:spcPts val="600"/>
              </a:spcBef>
              <a:spcAft>
                <a:spcPts val="600"/>
              </a:spcAft>
              <a:buFontTx/>
              <a:buChar char="-"/>
            </a:pPr>
            <a:r>
              <a:rPr lang="en-US" sz="1600" dirty="0" err="1">
                <a:solidFill>
                  <a:schemeClr val="tx1"/>
                </a:solidFill>
                <a:latin typeface="Times New Roman" panose="02020603050405020304" pitchFamily="18" charset="0"/>
                <a:cs typeface="Times New Roman" panose="02020603050405020304" pitchFamily="18" charset="0"/>
              </a:rPr>
              <a:t>Các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nội</a:t>
            </a:r>
            <a:r>
              <a:rPr lang="en-US" sz="1600" dirty="0">
                <a:solidFill>
                  <a:schemeClr val="tx1"/>
                </a:solidFill>
                <a:latin typeface="Times New Roman" panose="02020603050405020304" pitchFamily="18" charset="0"/>
                <a:cs typeface="Times New Roman" panose="02020603050405020304" pitchFamily="18" charset="0"/>
              </a:rPr>
              <a:t> dung </a:t>
            </a:r>
            <a:r>
              <a:rPr lang="en-US" sz="1600" dirty="0" err="1">
                <a:solidFill>
                  <a:schemeClr val="tx1"/>
                </a:solidFill>
                <a:latin typeface="Times New Roman" panose="02020603050405020304" pitchFamily="18" charset="0"/>
                <a:cs typeface="Times New Roman" panose="02020603050405020304" pitchFamily="18" charset="0"/>
              </a:rPr>
              <a:t>cần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kiểm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tra</a:t>
            </a:r>
            <a:r>
              <a:rPr lang="en-US" sz="1600" dirty="0">
                <a:solidFill>
                  <a:schemeClr val="tx1"/>
                </a:solidFill>
                <a:latin typeface="Times New Roman" panose="02020603050405020304" pitchFamily="18" charset="0"/>
                <a:cs typeface="Times New Roman" panose="02020603050405020304" pitchFamily="18" charset="0"/>
              </a:rPr>
              <a:t>:</a:t>
            </a:r>
          </a:p>
          <a:p>
            <a:pPr algn="just">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vi-VN" sz="1600" dirty="0">
                <a:solidFill>
                  <a:schemeClr val="tx1"/>
                </a:solidFill>
                <a:latin typeface="Times New Roman" panose="02020603050405020304" pitchFamily="18" charset="0"/>
                <a:cs typeface="Times New Roman" panose="02020603050405020304" pitchFamily="18" charset="0"/>
              </a:rPr>
              <a:t>Cơ sở đào tạo tiến hành đào tạo theo đúng nội dung, chương trình đã được công nhận</a:t>
            </a:r>
            <a:r>
              <a:rPr lang="en-US" sz="1600" dirty="0">
                <a:solidFill>
                  <a:schemeClr val="tx1"/>
                </a:solidFill>
                <a:latin typeface="Times New Roman" panose="02020603050405020304" pitchFamily="18" charset="0"/>
                <a:cs typeface="Times New Roman" panose="02020603050405020304" pitchFamily="18" charset="0"/>
              </a:rPr>
              <a:t> hay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kiểm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tra</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tài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liệu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đào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tạo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thực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tế</a:t>
            </a:r>
            <a:r>
              <a:rPr lang="en-US" sz="1600" dirty="0">
                <a:solidFill>
                  <a:schemeClr val="tx1"/>
                </a:solidFill>
                <a:latin typeface="Times New Roman" panose="02020603050405020304" pitchFamily="18" charset="0"/>
                <a:cs typeface="Times New Roman" panose="02020603050405020304" pitchFamily="18" charset="0"/>
              </a:rPr>
              <a:t>);</a:t>
            </a:r>
          </a:p>
          <a:p>
            <a:pPr algn="just">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Cơ</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sở</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đào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tạo</a:t>
            </a:r>
            <a:r>
              <a:rPr lang="vi-VN" sz="1600" dirty="0">
                <a:solidFill>
                  <a:schemeClr val="tx1"/>
                </a:solidFill>
                <a:latin typeface="Times New Roman" panose="02020603050405020304" pitchFamily="18" charset="0"/>
                <a:cs typeface="Times New Roman" panose="02020603050405020304" pitchFamily="18" charset="0"/>
              </a:rPr>
              <a:t> cấp chứng nhận hoàn thành khóa đào tạo kiến thức pháp luật về bán hàng đa cấp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có</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đúng</a:t>
            </a:r>
            <a:r>
              <a:rPr lang="vi-VN" sz="1600" dirty="0">
                <a:solidFill>
                  <a:schemeClr val="tx1"/>
                </a:solidFill>
                <a:latin typeface="Times New Roman" panose="02020603050405020304" pitchFamily="18" charset="0"/>
                <a:cs typeface="Times New Roman" panose="02020603050405020304" pitchFamily="18" charset="0"/>
              </a:rPr>
              <a:t> theo Mẫu số 14 </a:t>
            </a:r>
            <a:r>
              <a:rPr lang="en-US" sz="1600" dirty="0">
                <a:solidFill>
                  <a:schemeClr val="tx1"/>
                </a:solidFill>
                <a:latin typeface="Times New Roman" panose="02020603050405020304" pitchFamily="18" charset="0"/>
                <a:cs typeface="Times New Roman" panose="02020603050405020304" pitchFamily="18" charset="0"/>
              </a:rPr>
              <a:t>hay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a:t>
            </a:r>
          </a:p>
          <a:p>
            <a:pPr algn="just">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vi-VN" sz="1600" dirty="0">
                <a:solidFill>
                  <a:schemeClr val="tx1"/>
                </a:solidFill>
                <a:latin typeface="Times New Roman" panose="02020603050405020304" pitchFamily="18" charset="0"/>
                <a:cs typeface="Times New Roman" panose="02020603050405020304" pitchFamily="18" charset="0"/>
              </a:rPr>
              <a:t>Cơ sở đào tạo </a:t>
            </a:r>
            <a:r>
              <a:rPr lang="en-US" sz="1600" dirty="0" err="1">
                <a:solidFill>
                  <a:schemeClr val="tx1"/>
                </a:solidFill>
                <a:latin typeface="Times New Roman" panose="02020603050405020304" pitchFamily="18" charset="0"/>
                <a:cs typeface="Times New Roman" panose="02020603050405020304" pitchFamily="18" charset="0"/>
              </a:rPr>
              <a:t>có</a:t>
            </a:r>
            <a:r>
              <a:rPr lang="en-US" sz="1600" dirty="0">
                <a:solidFill>
                  <a:schemeClr val="tx1"/>
                </a:solidFill>
                <a:latin typeface="Times New Roman" panose="02020603050405020304" pitchFamily="18" charset="0"/>
                <a:cs typeface="Times New Roman" panose="02020603050405020304" pitchFamily="18" charset="0"/>
              </a:rPr>
              <a:t> </a:t>
            </a:r>
            <a:r>
              <a:rPr lang="vi-VN" sz="1600" dirty="0">
                <a:solidFill>
                  <a:schemeClr val="tx1"/>
                </a:solidFill>
                <a:latin typeface="Times New Roman" panose="02020603050405020304" pitchFamily="18" charset="0"/>
                <a:cs typeface="Times New Roman" panose="02020603050405020304" pitchFamily="18" charset="0"/>
              </a:rPr>
              <a:t>báo cáo bằng văn bản về kết quả đào tạo tại cơ sở trong thời hạn 10 ngày làm việc sau khi kết thúc khóa đào tạo</a:t>
            </a:r>
            <a:r>
              <a:rPr lang="en-US" sz="1600" dirty="0">
                <a:solidFill>
                  <a:schemeClr val="tx1"/>
                </a:solidFill>
                <a:latin typeface="Times New Roman" panose="02020603050405020304" pitchFamily="18" charset="0"/>
                <a:cs typeface="Times New Roman" panose="02020603050405020304" pitchFamily="18" charset="0"/>
              </a:rPr>
              <a:t> hay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a:t>
            </a:r>
          </a:p>
          <a:p>
            <a:pPr algn="just">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C</a:t>
            </a:r>
            <a:r>
              <a:rPr lang="vi-VN" sz="1600" dirty="0">
                <a:solidFill>
                  <a:schemeClr val="tx1"/>
                </a:solidFill>
                <a:latin typeface="Times New Roman" panose="02020603050405020304" pitchFamily="18" charset="0"/>
                <a:cs typeface="Times New Roman" panose="02020603050405020304" pitchFamily="18" charset="0"/>
              </a:rPr>
              <a:t>ơ sở đào tạo báo cáo tổng kết hoạt động đào tạo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có</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đúng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hạn</a:t>
            </a:r>
            <a:r>
              <a:rPr lang="vi-VN" sz="1600" dirty="0">
                <a:solidFill>
                  <a:schemeClr val="tx1"/>
                </a:solidFill>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t</a:t>
            </a:r>
            <a:r>
              <a:rPr lang="vi-VN" sz="1600" dirty="0">
                <a:solidFill>
                  <a:schemeClr val="tx1"/>
                </a:solidFill>
                <a:latin typeface="Times New Roman" panose="02020603050405020304" pitchFamily="18" charset="0"/>
                <a:cs typeface="Times New Roman" panose="02020603050405020304" pitchFamily="18" charset="0"/>
              </a:rPr>
              <a:t>rước ngày 31 tháng 01 hàng năm</a:t>
            </a:r>
            <a:r>
              <a:rPr lang="en-US" sz="1600" dirty="0">
                <a:solidFill>
                  <a:schemeClr val="tx1"/>
                </a:solidFill>
                <a:latin typeface="Times New Roman" panose="02020603050405020304" pitchFamily="18" charset="0"/>
                <a:cs typeface="Times New Roman" panose="02020603050405020304" pitchFamily="18" charset="0"/>
              </a:rPr>
              <a:t> hay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báo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cáo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có</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đúng</a:t>
            </a:r>
            <a:r>
              <a:rPr lang="en-US" sz="1600" dirty="0">
                <a:solidFill>
                  <a:schemeClr val="tx1"/>
                </a:solidFill>
                <a:latin typeface="Times New Roman" panose="02020603050405020304" pitchFamily="18" charset="0"/>
                <a:cs typeface="Times New Roman" panose="02020603050405020304" pitchFamily="18" charset="0"/>
              </a:rPr>
              <a:t> </a:t>
            </a:r>
            <a:r>
              <a:rPr lang="vi-VN" sz="1600" dirty="0">
                <a:solidFill>
                  <a:schemeClr val="tx1"/>
                </a:solidFill>
                <a:latin typeface="Times New Roman" panose="02020603050405020304" pitchFamily="18" charset="0"/>
                <a:cs typeface="Times New Roman" panose="02020603050405020304" pitchFamily="18" charset="0"/>
              </a:rPr>
              <a:t>theo Mẫu số 14a</a:t>
            </a:r>
            <a:r>
              <a:rPr lang="en-US" sz="1600" dirty="0">
                <a:solidFill>
                  <a:schemeClr val="tx1"/>
                </a:solidFill>
                <a:latin typeface="Times New Roman" panose="02020603050405020304" pitchFamily="18" charset="0"/>
                <a:cs typeface="Times New Roman" panose="02020603050405020304" pitchFamily="18" charset="0"/>
              </a:rPr>
              <a:t> hay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có</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đầy</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đủ</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thông</a:t>
            </a:r>
            <a:r>
              <a:rPr lang="en-US" sz="1600" dirty="0">
                <a:solidFill>
                  <a:schemeClr val="tx1"/>
                </a:solidFill>
                <a:latin typeface="Times New Roman" panose="02020603050405020304" pitchFamily="18" charset="0"/>
                <a:cs typeface="Times New Roman" panose="02020603050405020304" pitchFamily="18" charset="0"/>
              </a:rPr>
              <a:t> tin hay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a:t>
            </a:r>
            <a:endParaRPr lang="vi-VN"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4578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62F6-996D-41F0-A978-29982000B838}"/>
              </a:ext>
            </a:extLst>
          </p:cNvPr>
          <p:cNvSpPr>
            <a:spLocks noGrp="1"/>
          </p:cNvSpPr>
          <p:nvPr>
            <p:ph type="title"/>
          </p:nvPr>
        </p:nvSpPr>
        <p:spPr>
          <a:xfrm>
            <a:off x="521207" y="237067"/>
            <a:ext cx="9683949" cy="851069"/>
          </a:xfrm>
        </p:spPr>
        <p:txBody>
          <a:bodyPr>
            <a:normAutofit fontScale="90000"/>
          </a:bodyPr>
          <a:lstStyle/>
          <a:p>
            <a:r>
              <a:rPr lang="vi-VN" b="1" dirty="0">
                <a:latin typeface="Times New Roman" panose="02020603050405020304" pitchFamily="18" charset="0"/>
                <a:cs typeface="Times New Roman" panose="02020603050405020304" pitchFamily="18" charset="0"/>
              </a:rPr>
              <a:t>3. Kiểm tra, giám sát hoạt động của cơ sở đào tạo kiến thức pháp luật về bán hàng đa cấp</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AE47A8D-596C-4B6B-8B8A-68901AF8C75F}"/>
              </a:ext>
            </a:extLst>
          </p:cNvPr>
          <p:cNvSpPr>
            <a:spLocks noGrp="1"/>
          </p:cNvSpPr>
          <p:nvPr>
            <p:ph sz="quarter" idx="10"/>
          </p:nvPr>
        </p:nvSpPr>
        <p:spPr>
          <a:xfrm>
            <a:off x="539496" y="1435607"/>
            <a:ext cx="9417304" cy="5529637"/>
          </a:xfrm>
        </p:spPr>
        <p:txBody>
          <a:bodyPr>
            <a:noAutofit/>
          </a:bodyPr>
          <a:lstStyle/>
          <a:p>
            <a:pPr marL="342900" indent="-342900" algn="just">
              <a:lnSpc>
                <a:spcPct val="110000"/>
              </a:lnSpc>
              <a:spcBef>
                <a:spcPts val="600"/>
              </a:spcBef>
              <a:spcAft>
                <a:spcPts val="600"/>
              </a:spcAft>
              <a:buFontTx/>
              <a:buChar char="-"/>
            </a:pPr>
            <a:r>
              <a:rPr lang="vi-VN" sz="1800" dirty="0">
                <a:solidFill>
                  <a:schemeClr val="tx1"/>
                </a:solidFill>
                <a:latin typeface="Times New Roman" panose="02020603050405020304" pitchFamily="18" charset="0"/>
                <a:cs typeface="Times New Roman" panose="02020603050405020304" pitchFamily="18" charset="0"/>
              </a:rPr>
              <a:t>Căn cứ kết quả kiểm tra, tùy theo mức độ sai phạm, </a:t>
            </a:r>
            <a:r>
              <a:rPr lang="en-US" sz="1800" dirty="0">
                <a:solidFill>
                  <a:schemeClr val="tx1"/>
                </a:solidFill>
                <a:latin typeface="Times New Roman" panose="02020603050405020304" pitchFamily="18" charset="0"/>
                <a:cs typeface="Times New Roman" panose="02020603050405020304" pitchFamily="18" charset="0"/>
              </a:rPr>
              <a:t>UBND </a:t>
            </a:r>
            <a:r>
              <a:rPr lang="en-US" sz="1800" dirty="0" err="1">
                <a:solidFill>
                  <a:schemeClr val="tx1"/>
                </a:solidFill>
                <a:latin typeface="Times New Roman" panose="02020603050405020304" pitchFamily="18" charset="0"/>
                <a:cs typeface="Times New Roman" panose="02020603050405020304" pitchFamily="18" charset="0"/>
              </a:rPr>
              <a:t>cấp</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err="1">
                <a:solidFill>
                  <a:schemeClr val="tx1"/>
                </a:solidFill>
                <a:latin typeface="Times New Roman" panose="02020603050405020304" pitchFamily="18" charset="0"/>
                <a:cs typeface="Times New Roman" panose="02020603050405020304" pitchFamily="18" charset="0"/>
              </a:rPr>
              <a:t>tỉnh</a:t>
            </a:r>
            <a:r>
              <a:rPr lang="en-US" sz="1800" dirty="0">
                <a:solidFill>
                  <a:schemeClr val="tx1"/>
                </a:solidFill>
                <a:latin typeface="Times New Roman" panose="02020603050405020304" pitchFamily="18" charset="0"/>
                <a:cs typeface="Times New Roman" panose="02020603050405020304" pitchFamily="18" charset="0"/>
              </a:rPr>
              <a:t> </a:t>
            </a:r>
            <a:r>
              <a:rPr lang="vi-VN" sz="1800" dirty="0">
                <a:solidFill>
                  <a:schemeClr val="tx1"/>
                </a:solidFill>
                <a:latin typeface="Times New Roman" panose="02020603050405020304" pitchFamily="18" charset="0"/>
                <a:cs typeface="Times New Roman" panose="02020603050405020304" pitchFamily="18" charset="0"/>
              </a:rPr>
              <a:t>có thể yêu cầu cơ sở đào tạo</a:t>
            </a:r>
            <a:r>
              <a:rPr lang="en-US" sz="1800" dirty="0">
                <a:solidFill>
                  <a:schemeClr val="tx1"/>
                </a:solidFill>
                <a:latin typeface="Times New Roman" panose="02020603050405020304" pitchFamily="18" charset="0"/>
                <a:cs typeface="Times New Roman" panose="02020603050405020304" pitchFamily="18" charset="0"/>
              </a:rPr>
              <a:t>:</a:t>
            </a:r>
          </a:p>
          <a:p>
            <a:pPr algn="just">
              <a:lnSpc>
                <a:spcPct val="110000"/>
              </a:lnSpc>
              <a:spcBef>
                <a:spcPts val="600"/>
              </a:spcBef>
              <a:spcAft>
                <a:spcPts val="600"/>
              </a:spcAft>
            </a:pPr>
            <a:r>
              <a:rPr lang="en-US" sz="1800" dirty="0">
                <a:solidFill>
                  <a:schemeClr val="tx1"/>
                </a:solidFill>
                <a:latin typeface="Times New Roman" panose="02020603050405020304" pitchFamily="18" charset="0"/>
                <a:cs typeface="Times New Roman" panose="02020603050405020304" pitchFamily="18" charset="0"/>
              </a:rPr>
              <a:t>     + K</a:t>
            </a:r>
            <a:r>
              <a:rPr lang="vi-VN" sz="1800" dirty="0">
                <a:solidFill>
                  <a:schemeClr val="tx1"/>
                </a:solidFill>
                <a:latin typeface="Times New Roman" panose="02020603050405020304" pitchFamily="18" charset="0"/>
                <a:cs typeface="Times New Roman" panose="02020603050405020304" pitchFamily="18" charset="0"/>
              </a:rPr>
              <a:t>hắc phục sai phạm</a:t>
            </a:r>
            <a:endParaRPr lang="en-US" sz="1800" dirty="0">
              <a:solidFill>
                <a:schemeClr val="tx1"/>
              </a:solidFill>
              <a:latin typeface="Times New Roman" panose="02020603050405020304" pitchFamily="18" charset="0"/>
              <a:cs typeface="Times New Roman" panose="02020603050405020304" pitchFamily="18" charset="0"/>
            </a:endParaRPr>
          </a:p>
          <a:p>
            <a:pPr algn="just">
              <a:lnSpc>
                <a:spcPct val="110000"/>
              </a:lnSpc>
              <a:spcBef>
                <a:spcPts val="600"/>
              </a:spcBef>
              <a:spcAft>
                <a:spcPts val="600"/>
              </a:spcAft>
            </a:pPr>
            <a:r>
              <a:rPr lang="en-US" sz="1800" dirty="0">
                <a:solidFill>
                  <a:schemeClr val="tx1"/>
                </a:solidFill>
                <a:latin typeface="Times New Roman" panose="02020603050405020304" pitchFamily="18" charset="0"/>
                <a:cs typeface="Times New Roman" panose="02020603050405020304" pitchFamily="18" charset="0"/>
              </a:rPr>
              <a:t>     + H</a:t>
            </a:r>
            <a:r>
              <a:rPr lang="vi-VN" sz="1800" dirty="0">
                <a:solidFill>
                  <a:schemeClr val="tx1"/>
                </a:solidFill>
                <a:latin typeface="Times New Roman" panose="02020603050405020304" pitchFamily="18" charset="0"/>
                <a:cs typeface="Times New Roman" panose="02020603050405020304" pitchFamily="18" charset="0"/>
              </a:rPr>
              <a:t>oặc tạm đình chỉ quyết định công nhận chương trình đào tạo kiến thức pháp luật về bán hàng đa cấp.</a:t>
            </a:r>
          </a:p>
          <a:p>
            <a:pPr marL="342900" indent="-342900" algn="just">
              <a:lnSpc>
                <a:spcPct val="110000"/>
              </a:lnSpc>
              <a:spcBef>
                <a:spcPts val="600"/>
              </a:spcBef>
              <a:spcAft>
                <a:spcPts val="600"/>
              </a:spcAft>
              <a:buFontTx/>
              <a:buChar char="-"/>
            </a:pPr>
            <a:r>
              <a:rPr lang="en-US" sz="1800" dirty="0">
                <a:solidFill>
                  <a:schemeClr val="tx1"/>
                </a:solidFill>
                <a:latin typeface="Times New Roman" panose="02020603050405020304" pitchFamily="18" charset="0"/>
                <a:cs typeface="Times New Roman" panose="02020603050405020304" pitchFamily="18" charset="0"/>
              </a:rPr>
              <a:t>UBND </a:t>
            </a:r>
            <a:r>
              <a:rPr lang="en-US" sz="1800" dirty="0" err="1">
                <a:solidFill>
                  <a:schemeClr val="tx1"/>
                </a:solidFill>
                <a:latin typeface="Times New Roman" panose="02020603050405020304" pitchFamily="18" charset="0"/>
                <a:cs typeface="Times New Roman" panose="02020603050405020304" pitchFamily="18" charset="0"/>
              </a:rPr>
              <a:t>cấp</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err="1">
                <a:solidFill>
                  <a:schemeClr val="tx1"/>
                </a:solidFill>
                <a:latin typeface="Times New Roman" panose="02020603050405020304" pitchFamily="18" charset="0"/>
                <a:cs typeface="Times New Roman" panose="02020603050405020304" pitchFamily="18" charset="0"/>
              </a:rPr>
              <a:t>tỉnh</a:t>
            </a:r>
            <a:r>
              <a:rPr lang="en-US" sz="1800" dirty="0">
                <a:solidFill>
                  <a:schemeClr val="tx1"/>
                </a:solidFill>
                <a:latin typeface="Times New Roman" panose="02020603050405020304" pitchFamily="18" charset="0"/>
                <a:cs typeface="Times New Roman" panose="02020603050405020304" pitchFamily="18" charset="0"/>
              </a:rPr>
              <a:t> t</a:t>
            </a:r>
            <a:r>
              <a:rPr lang="vi-VN" sz="1800" dirty="0">
                <a:solidFill>
                  <a:schemeClr val="tx1"/>
                </a:solidFill>
                <a:latin typeface="Times New Roman" panose="02020603050405020304" pitchFamily="18" charset="0"/>
                <a:cs typeface="Times New Roman" panose="02020603050405020304" pitchFamily="18" charset="0"/>
              </a:rPr>
              <a:t>hu hồi, đình chỉ quyết định công nhận chương trình đào tạo kiến thức pháp luật về bán hàng đa cấp trong các trường hợp sau: </a:t>
            </a:r>
            <a:endParaRPr lang="en-US" sz="1800" dirty="0">
              <a:solidFill>
                <a:schemeClr val="tx1"/>
              </a:solidFill>
              <a:latin typeface="Times New Roman" panose="02020603050405020304" pitchFamily="18" charset="0"/>
              <a:cs typeface="Times New Roman" panose="02020603050405020304" pitchFamily="18" charset="0"/>
            </a:endParaRPr>
          </a:p>
          <a:p>
            <a:pPr algn="just">
              <a:lnSpc>
                <a:spcPct val="110000"/>
              </a:lnSpc>
              <a:spcBef>
                <a:spcPts val="600"/>
              </a:spcBef>
              <a:spcAft>
                <a:spcPts val="600"/>
              </a:spcAft>
            </a:pPr>
            <a:r>
              <a:rPr lang="en-US" sz="1800" dirty="0">
                <a:solidFill>
                  <a:schemeClr val="tx1"/>
                </a:solidFill>
                <a:latin typeface="Times New Roman" panose="02020603050405020304" pitchFamily="18" charset="0"/>
                <a:cs typeface="Times New Roman" panose="02020603050405020304" pitchFamily="18" charset="0"/>
              </a:rPr>
              <a:t>     + </a:t>
            </a:r>
            <a:r>
              <a:rPr lang="vi-VN" sz="1800" dirty="0">
                <a:solidFill>
                  <a:schemeClr val="tx1"/>
                </a:solidFill>
                <a:latin typeface="Times New Roman" panose="02020603050405020304" pitchFamily="18" charset="0"/>
                <a:cs typeface="Times New Roman" panose="02020603050405020304" pitchFamily="18" charset="0"/>
              </a:rPr>
              <a:t>Cơ sở đào tạo bị giải thể; </a:t>
            </a:r>
            <a:endParaRPr lang="en-US" sz="1800" dirty="0">
              <a:solidFill>
                <a:schemeClr val="tx1"/>
              </a:solidFill>
              <a:latin typeface="Times New Roman" panose="02020603050405020304" pitchFamily="18" charset="0"/>
              <a:cs typeface="Times New Roman" panose="02020603050405020304" pitchFamily="18" charset="0"/>
            </a:endParaRPr>
          </a:p>
          <a:p>
            <a:pPr algn="just">
              <a:lnSpc>
                <a:spcPct val="110000"/>
              </a:lnSpc>
              <a:spcBef>
                <a:spcPts val="600"/>
              </a:spcBef>
              <a:spcAft>
                <a:spcPts val="600"/>
              </a:spcAft>
            </a:pPr>
            <a:r>
              <a:rPr lang="en-US" sz="1800" dirty="0">
                <a:solidFill>
                  <a:schemeClr val="tx1"/>
                </a:solidFill>
                <a:latin typeface="Times New Roman" panose="02020603050405020304" pitchFamily="18" charset="0"/>
                <a:cs typeface="Times New Roman" panose="02020603050405020304" pitchFamily="18" charset="0"/>
              </a:rPr>
              <a:t>     + C</a:t>
            </a:r>
            <a:r>
              <a:rPr lang="vi-VN" sz="1800" dirty="0">
                <a:solidFill>
                  <a:schemeClr val="tx1"/>
                </a:solidFill>
                <a:latin typeface="Times New Roman" panose="02020603050405020304" pitchFamily="18" charset="0"/>
                <a:cs typeface="Times New Roman" panose="02020603050405020304" pitchFamily="18" charset="0"/>
              </a:rPr>
              <a:t>ơ sở đào tạo không khắc phục được sai phạm trong thời gian tạm đình chỉ hoặc các sai phạm không thể khắc phục được.</a:t>
            </a:r>
          </a:p>
        </p:txBody>
      </p:sp>
    </p:spTree>
    <p:extLst>
      <p:ext uri="{BB962C8B-B14F-4D97-AF65-F5344CB8AC3E}">
        <p14:creationId xmlns:p14="http://schemas.microsoft.com/office/powerpoint/2010/main" val="1278613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62F6-996D-41F0-A978-29982000B838}"/>
              </a:ext>
            </a:extLst>
          </p:cNvPr>
          <p:cNvSpPr>
            <a:spLocks noGrp="1"/>
          </p:cNvSpPr>
          <p:nvPr>
            <p:ph type="title"/>
          </p:nvPr>
        </p:nvSpPr>
        <p:spPr>
          <a:xfrm>
            <a:off x="521207" y="237067"/>
            <a:ext cx="9683949" cy="851069"/>
          </a:xfrm>
        </p:spPr>
        <p:txBody>
          <a:bodyPr>
            <a:normAutofit fontScale="90000"/>
          </a:bodyPr>
          <a:lstStyle/>
          <a:p>
            <a:r>
              <a:rPr lang="en-US" b="1" dirty="0">
                <a:latin typeface="Times New Roman" panose="02020603050405020304" pitchFamily="18" charset="0"/>
                <a:cs typeface="Times New Roman" panose="02020603050405020304" pitchFamily="18" charset="0"/>
              </a:rPr>
              <a:t>4</a:t>
            </a:r>
            <a:r>
              <a:rPr lang="vi-VN" b="1" dirty="0">
                <a:latin typeface="Times New Roman" panose="02020603050405020304" pitchFamily="18" charset="0"/>
                <a:cs typeface="Times New Roman" panose="02020603050405020304" pitchFamily="18" charset="0"/>
              </a:rPr>
              <a:t>. Kiểm tra, </a:t>
            </a:r>
            <a:r>
              <a:rPr lang="en-US" b="1" dirty="0" err="1">
                <a:latin typeface="Times New Roman" panose="02020603050405020304" pitchFamily="18" charset="0"/>
                <a:cs typeface="Times New Roman" panose="02020603050405020304" pitchFamily="18" charset="0"/>
              </a:rPr>
              <a:t>xác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nhận</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kiến thức pháp luật về bán hàng đa cấp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kiến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thức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đầu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mối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tại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địa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a:t>
            </a:r>
            <a:r>
              <a:rPr lang="vi-VN" b="1" dirty="0">
                <a:latin typeface="Times New Roman" panose="02020603050405020304" pitchFamily="18" charset="0"/>
                <a:cs typeface="Times New Roman" panose="02020603050405020304" pitchFamily="18" charset="0"/>
              </a:rPr>
              <a:t>ư</a:t>
            </a:r>
            <a:r>
              <a:rPr lang="en-US" b="1" dirty="0" err="1">
                <a:latin typeface="Times New Roman" panose="02020603050405020304" pitchFamily="18" charset="0"/>
                <a:cs typeface="Times New Roman" panose="02020603050405020304" pitchFamily="18" charset="0"/>
              </a:rPr>
              <a:t>ơng</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AE47A8D-596C-4B6B-8B8A-68901AF8C75F}"/>
              </a:ext>
            </a:extLst>
          </p:cNvPr>
          <p:cNvSpPr>
            <a:spLocks noGrp="1"/>
          </p:cNvSpPr>
          <p:nvPr>
            <p:ph sz="quarter" idx="10"/>
          </p:nvPr>
        </p:nvSpPr>
        <p:spPr>
          <a:xfrm>
            <a:off x="539495" y="1435607"/>
            <a:ext cx="9789837" cy="5529637"/>
          </a:xfrm>
        </p:spPr>
        <p:txBody>
          <a:bodyPr>
            <a:noAutofit/>
          </a:bodyPr>
          <a:lstStyle/>
          <a:p>
            <a:pPr algn="just">
              <a:lnSpc>
                <a:spcPct val="100000"/>
              </a:lnSpc>
              <a:spcBef>
                <a:spcPts val="600"/>
              </a:spcBef>
              <a:spcAft>
                <a:spcPts val="600"/>
              </a:spcAft>
            </a:pPr>
            <a:r>
              <a:rPr lang="en-US" sz="2000" b="1" dirty="0" err="1">
                <a:solidFill>
                  <a:schemeClr val="tx1"/>
                </a:solidFill>
                <a:latin typeface="Times New Roman" panose="02020603050405020304" pitchFamily="18" charset="0"/>
                <a:cs typeface="Times New Roman" panose="02020603050405020304" pitchFamily="18" charset="0"/>
              </a:rPr>
              <a:t>Gồm</a:t>
            </a:r>
            <a:r>
              <a:rPr lang="en-US" sz="2000" b="1" dirty="0">
                <a:solidFill>
                  <a:schemeClr val="tx1"/>
                </a:solidFill>
                <a:latin typeface="Times New Roman" panose="02020603050405020304" pitchFamily="18" charset="0"/>
                <a:cs typeface="Times New Roman" panose="02020603050405020304" pitchFamily="18" charset="0"/>
              </a:rPr>
              <a:t> 02 </a:t>
            </a:r>
            <a:r>
              <a:rPr lang="en-US" sz="2000" b="1" dirty="0" err="1">
                <a:solidFill>
                  <a:schemeClr val="tx1"/>
                </a:solidFill>
                <a:latin typeface="Times New Roman" panose="02020603050405020304" pitchFamily="18" charset="0"/>
                <a:cs typeface="Times New Roman" panose="02020603050405020304" pitchFamily="18" charset="0"/>
              </a:rPr>
              <a:t>thủ</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tục</a:t>
            </a:r>
            <a:r>
              <a:rPr lang="en-US" sz="2000" b="1" dirty="0">
                <a:solidFill>
                  <a:schemeClr val="tx1"/>
                </a:solidFill>
                <a:latin typeface="Times New Roman" panose="02020603050405020304" pitchFamily="18" charset="0"/>
                <a:cs typeface="Times New Roman" panose="02020603050405020304" pitchFamily="18" charset="0"/>
              </a:rPr>
              <a:t>:</a:t>
            </a:r>
          </a:p>
          <a:p>
            <a:pPr algn="just">
              <a:lnSpc>
                <a:spcPct val="10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 </a:t>
            </a:r>
            <a:r>
              <a:rPr lang="vi-VN" sz="2000" dirty="0">
                <a:solidFill>
                  <a:schemeClr val="tx1"/>
                </a:solidFill>
                <a:latin typeface="Times New Roman" panose="02020603050405020304" pitchFamily="18" charset="0"/>
                <a:cs typeface="Times New Roman" panose="02020603050405020304" pitchFamily="18" charset="0"/>
              </a:rPr>
              <a:t>Kiểm tra, </a:t>
            </a:r>
            <a:r>
              <a:rPr lang="en-US" sz="2000" dirty="0" err="1">
                <a:solidFill>
                  <a:schemeClr val="tx1"/>
                </a:solidFill>
                <a:latin typeface="Times New Roman" panose="02020603050405020304" pitchFamily="18" charset="0"/>
                <a:cs typeface="Times New Roman" panose="02020603050405020304" pitchFamily="18" charset="0"/>
              </a:rPr>
              <a:t>xác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nhận</a:t>
            </a:r>
            <a:r>
              <a:rPr lang="en-US" sz="2000" dirty="0">
                <a:solidFill>
                  <a:schemeClr val="tx1"/>
                </a:solidFill>
                <a:latin typeface="Times New Roman" panose="02020603050405020304" pitchFamily="18" charset="0"/>
                <a:cs typeface="Times New Roman" panose="02020603050405020304" pitchFamily="18" charset="0"/>
              </a:rPr>
              <a:t> </a:t>
            </a:r>
            <a:r>
              <a:rPr lang="vi-VN" sz="2000" b="1" dirty="0">
                <a:solidFill>
                  <a:schemeClr val="tx1"/>
                </a:solidFill>
                <a:latin typeface="Times New Roman" panose="02020603050405020304" pitchFamily="18" charset="0"/>
                <a:cs typeface="Times New Roman" panose="02020603050405020304" pitchFamily="18" charset="0"/>
              </a:rPr>
              <a:t>kiến thức pháp luật về bán hàng đa cấp</a:t>
            </a:r>
            <a:endParaRPr lang="en-US" sz="2000" b="1" dirty="0">
              <a:solidFill>
                <a:schemeClr val="tx1"/>
              </a:solidFill>
              <a:latin typeface="Times New Roman" panose="02020603050405020304" pitchFamily="18" charset="0"/>
              <a:cs typeface="Times New Roman" panose="02020603050405020304" pitchFamily="18" charset="0"/>
            </a:endParaRPr>
          </a:p>
          <a:p>
            <a:pPr algn="just">
              <a:lnSpc>
                <a:spcPct val="10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Đối</a:t>
            </a:r>
            <a:r>
              <a:rPr lang="en-US" sz="2000" dirty="0">
                <a:solidFill>
                  <a:schemeClr val="tx1"/>
                </a:solidFill>
                <a:latin typeface="Times New Roman" panose="02020603050405020304" pitchFamily="18" charset="0"/>
                <a:cs typeface="Times New Roman" panose="02020603050405020304" pitchFamily="18" charset="0"/>
              </a:rPr>
              <a:t> t</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ợng</a:t>
            </a:r>
            <a:r>
              <a:rPr lang="en-US" sz="2000" dirty="0">
                <a:solidFill>
                  <a:schemeClr val="tx1"/>
                </a:solidFill>
                <a:latin typeface="Times New Roman" panose="02020603050405020304" pitchFamily="18" charset="0"/>
                <a:cs typeface="Times New Roman" panose="02020603050405020304" pitchFamily="18" charset="0"/>
              </a:rPr>
              <a:t>: ng</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ời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dự</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kiến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trở</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thành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đào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tạo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viên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thực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hiện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đào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tạo</a:t>
            </a:r>
            <a:r>
              <a:rPr lang="en-US" sz="2000" dirty="0">
                <a:solidFill>
                  <a:schemeClr val="tx1"/>
                </a:solidFill>
                <a:latin typeface="Times New Roman" panose="02020603050405020304" pitchFamily="18" charset="0"/>
                <a:cs typeface="Times New Roman" panose="02020603050405020304" pitchFamily="18" charset="0"/>
              </a:rPr>
              <a:t> c</a:t>
            </a:r>
            <a:r>
              <a:rPr lang="vi-VN" sz="2000" dirty="0">
                <a:solidFill>
                  <a:schemeClr val="tx1"/>
                </a:solidFill>
                <a:latin typeface="Times New Roman" panose="02020603050405020304" pitchFamily="18" charset="0"/>
                <a:cs typeface="Times New Roman" panose="02020603050405020304" pitchFamily="18" charset="0"/>
              </a:rPr>
              <a:t>ơ</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bản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của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doanh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nghiệp</a:t>
            </a:r>
            <a:r>
              <a:rPr lang="en-US" sz="2000" dirty="0">
                <a:solidFill>
                  <a:schemeClr val="tx1"/>
                </a:solidFill>
                <a:latin typeface="Times New Roman" panose="02020603050405020304" pitchFamily="18" charset="0"/>
                <a:cs typeface="Times New Roman" panose="02020603050405020304" pitchFamily="18" charset="0"/>
              </a:rPr>
              <a:t> BHĐC</a:t>
            </a:r>
          </a:p>
          <a:p>
            <a:pPr algn="just">
              <a:lnSpc>
                <a:spcPct val="10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Kết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quả</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thủ</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tục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xác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nhận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kiến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thức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pháp</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luật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về</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bán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hàng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cấp</a:t>
            </a:r>
            <a:endParaRPr lang="vi-VN" sz="2000" dirty="0">
              <a:solidFill>
                <a:schemeClr val="tx1"/>
              </a:solidFill>
              <a:latin typeface="Times New Roman" panose="02020603050405020304" pitchFamily="18" charset="0"/>
              <a:cs typeface="Times New Roman" panose="02020603050405020304" pitchFamily="18" charset="0"/>
            </a:endParaRPr>
          </a:p>
          <a:p>
            <a:pPr marL="285750" indent="-285750" algn="just">
              <a:lnSpc>
                <a:spcPct val="100000"/>
              </a:lnSpc>
              <a:spcBef>
                <a:spcPts val="600"/>
              </a:spcBef>
              <a:spcAft>
                <a:spcPts val="600"/>
              </a:spcAft>
              <a:buFontTx/>
              <a:buChar char="-"/>
            </a:pPr>
            <a:r>
              <a:rPr lang="vi-VN" sz="2000" dirty="0">
                <a:solidFill>
                  <a:schemeClr val="tx1"/>
                </a:solidFill>
                <a:latin typeface="Times New Roman" panose="02020603050405020304" pitchFamily="18" charset="0"/>
                <a:cs typeface="Times New Roman" panose="02020603050405020304" pitchFamily="18" charset="0"/>
              </a:rPr>
              <a:t>Kiểm tra, </a:t>
            </a:r>
            <a:r>
              <a:rPr lang="en-US" sz="2000" dirty="0" err="1">
                <a:solidFill>
                  <a:schemeClr val="tx1"/>
                </a:solidFill>
                <a:latin typeface="Times New Roman" panose="02020603050405020304" pitchFamily="18" charset="0"/>
                <a:cs typeface="Times New Roman" panose="02020603050405020304" pitchFamily="18" charset="0"/>
              </a:rPr>
              <a:t>xác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nhận</a:t>
            </a:r>
            <a:r>
              <a:rPr lang="en-US" sz="2000"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kiến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thức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đầu</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mối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tại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địa</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ph</a:t>
            </a:r>
            <a:r>
              <a:rPr lang="vi-VN" sz="2000" b="1" dirty="0">
                <a:solidFill>
                  <a:schemeClr val="tx1"/>
                </a:solidFill>
                <a:latin typeface="Times New Roman" panose="02020603050405020304" pitchFamily="18" charset="0"/>
                <a:cs typeface="Times New Roman" panose="02020603050405020304" pitchFamily="18" charset="0"/>
              </a:rPr>
              <a:t>ư</a:t>
            </a:r>
            <a:r>
              <a:rPr lang="en-US" sz="2000" b="1" dirty="0" err="1">
                <a:solidFill>
                  <a:schemeClr val="tx1"/>
                </a:solidFill>
                <a:latin typeface="Times New Roman" panose="02020603050405020304" pitchFamily="18" charset="0"/>
                <a:cs typeface="Times New Roman" panose="02020603050405020304" pitchFamily="18" charset="0"/>
              </a:rPr>
              <a:t>ơng</a:t>
            </a:r>
            <a:endParaRPr lang="en-US" sz="2000" b="1" dirty="0">
              <a:solidFill>
                <a:schemeClr val="tx1"/>
              </a:solidFill>
              <a:latin typeface="Times New Roman" panose="02020603050405020304" pitchFamily="18" charset="0"/>
              <a:cs typeface="Times New Roman" panose="02020603050405020304" pitchFamily="18" charset="0"/>
            </a:endParaRPr>
          </a:p>
          <a:p>
            <a:pPr algn="just">
              <a:lnSpc>
                <a:spcPct val="10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Đối</a:t>
            </a:r>
            <a:r>
              <a:rPr lang="en-US" sz="2000" dirty="0">
                <a:solidFill>
                  <a:schemeClr val="tx1"/>
                </a:solidFill>
                <a:latin typeface="Times New Roman" panose="02020603050405020304" pitchFamily="18" charset="0"/>
                <a:cs typeface="Times New Roman" panose="02020603050405020304" pitchFamily="18" charset="0"/>
              </a:rPr>
              <a:t> t</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ợng</a:t>
            </a:r>
            <a:r>
              <a:rPr lang="en-US" sz="2000" dirty="0">
                <a:solidFill>
                  <a:schemeClr val="tx1"/>
                </a:solidFill>
                <a:latin typeface="Times New Roman" panose="02020603050405020304" pitchFamily="18" charset="0"/>
                <a:cs typeface="Times New Roman" panose="02020603050405020304" pitchFamily="18" charset="0"/>
              </a:rPr>
              <a:t>: ng</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ời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dự</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kiến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làm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đầu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mối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của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doanh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nghiệp</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tại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địa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ph</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ơng</a:t>
            </a:r>
            <a:endParaRPr lang="en-US" sz="2000" dirty="0">
              <a:solidFill>
                <a:schemeClr val="tx1"/>
              </a:solidFill>
              <a:latin typeface="Times New Roman" panose="02020603050405020304" pitchFamily="18" charset="0"/>
              <a:cs typeface="Times New Roman" panose="02020603050405020304" pitchFamily="18" charset="0"/>
            </a:endParaRPr>
          </a:p>
          <a:p>
            <a:pPr algn="just">
              <a:lnSpc>
                <a:spcPct val="10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Kết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quả</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thủ</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tục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xác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nhận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kiến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thức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đầu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mối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tại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địa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ph</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ơng</a:t>
            </a:r>
            <a:endParaRPr lang="en-US" sz="20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2000" b="1" u="sng" dirty="0" err="1">
                <a:solidFill>
                  <a:schemeClr val="tx1"/>
                </a:solidFill>
                <a:latin typeface="Times New Roman" panose="02020603050405020304" pitchFamily="18" charset="0"/>
                <a:cs typeface="Times New Roman" panose="02020603050405020304" pitchFamily="18" charset="0"/>
              </a:rPr>
              <a:t>Lưu</a:t>
            </a:r>
            <a:r>
              <a:rPr lang="en-US" sz="2000" b="1" u="sng" dirty="0">
                <a:solidFill>
                  <a:schemeClr val="tx1"/>
                </a:solidFill>
                <a:latin typeface="Times New Roman" panose="02020603050405020304" pitchFamily="18" charset="0"/>
                <a:cs typeface="Times New Roman" panose="02020603050405020304" pitchFamily="18" charset="0"/>
              </a:rPr>
              <a:t> ý: </a:t>
            </a:r>
          </a:p>
          <a:p>
            <a:pPr>
              <a:lnSpc>
                <a:spcPct val="100000"/>
              </a:lnSpc>
              <a:spcBef>
                <a:spcPts val="600"/>
              </a:spcBef>
              <a:spcAft>
                <a:spcPts val="600"/>
              </a:spcAft>
            </a:pPr>
            <a:r>
              <a:rPr lang="en-US" sz="2000" b="1" dirty="0">
                <a:solidFill>
                  <a:schemeClr val="tx1"/>
                </a:solidFill>
                <a:latin typeface="Times New Roman" panose="02020603050405020304" pitchFamily="18" charset="0"/>
                <a:cs typeface="Times New Roman" panose="02020603050405020304" pitchFamily="18" charset="0"/>
              </a:rPr>
              <a:t>+ </a:t>
            </a:r>
            <a:r>
              <a:rPr lang="vi-VN" sz="2000" dirty="0">
                <a:solidFill>
                  <a:schemeClr val="tx1"/>
                </a:solidFill>
                <a:latin typeface="Times New Roman" panose="02020603050405020304" pitchFamily="18" charset="0"/>
                <a:cs typeface="Times New Roman" panose="02020603050405020304" pitchFamily="18" charset="0"/>
              </a:rPr>
              <a:t>Việc kiểm tra kiến thức pháp luật về bán hàng đa cấp và kiểm tra kiến thức cho đầu mối tại địa phương có thể được tổ chức tại cùng một đợt hoặc tại các đợt khác nhau.</a:t>
            </a:r>
            <a:endParaRPr lang="en-US" sz="20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Cần</a:t>
            </a:r>
            <a:r>
              <a:rPr lang="en-US" sz="2000" dirty="0">
                <a:solidFill>
                  <a:schemeClr val="tx1"/>
                </a:solidFill>
                <a:latin typeface="Times New Roman" panose="02020603050405020304" pitchFamily="18" charset="0"/>
                <a:cs typeface="Times New Roman" panose="02020603050405020304" pitchFamily="18" charset="0"/>
              </a:rPr>
              <a:t> ban </a:t>
            </a:r>
            <a:r>
              <a:rPr lang="en-US" sz="2000" dirty="0" err="1">
                <a:solidFill>
                  <a:schemeClr val="tx1"/>
                </a:solidFill>
                <a:latin typeface="Times New Roman" panose="02020603050405020304" pitchFamily="18" charset="0"/>
                <a:cs typeface="Times New Roman" panose="02020603050405020304" pitchFamily="18" charset="0"/>
              </a:rPr>
              <a:t>hành</a:t>
            </a:r>
            <a:r>
              <a:rPr lang="en-US" sz="2000"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quy</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chế</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kiểm</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tra</a:t>
            </a:r>
            <a:r>
              <a:rPr lang="en-US" sz="2000" b="1"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để</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có</a:t>
            </a:r>
            <a:r>
              <a:rPr lang="en-US" sz="2000" dirty="0">
                <a:solidFill>
                  <a:schemeClr val="tx1"/>
                </a:solidFill>
                <a:latin typeface="Times New Roman" panose="02020603050405020304" pitchFamily="18" charset="0"/>
                <a:cs typeface="Times New Roman" panose="02020603050405020304" pitchFamily="18" charset="0"/>
              </a:rPr>
              <a:t> c</a:t>
            </a:r>
            <a:r>
              <a:rPr lang="vi-VN" sz="2000" dirty="0">
                <a:solidFill>
                  <a:schemeClr val="tx1"/>
                </a:solidFill>
                <a:latin typeface="Times New Roman" panose="02020603050405020304" pitchFamily="18" charset="0"/>
                <a:cs typeface="Times New Roman" panose="02020603050405020304" pitchFamily="18" charset="0"/>
              </a:rPr>
              <a:t>ơ</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sở</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tổ</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chức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đợt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kiểm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tra</a:t>
            </a:r>
            <a:br>
              <a:rPr lang="vi-VN" sz="1800" dirty="0"/>
            </a:br>
            <a:endParaRPr lang="en-US" sz="1800" dirty="0">
              <a:solidFill>
                <a:schemeClr val="tx1"/>
              </a:solidFill>
              <a:latin typeface="Times New Roman" panose="02020603050405020304" pitchFamily="18" charset="0"/>
              <a:cs typeface="Times New Roman" panose="02020603050405020304" pitchFamily="18" charset="0"/>
            </a:endParaRPr>
          </a:p>
          <a:p>
            <a:pPr algn="just">
              <a:lnSpc>
                <a:spcPct val="110000"/>
              </a:lnSpc>
              <a:spcBef>
                <a:spcPts val="600"/>
              </a:spcBef>
              <a:spcAft>
                <a:spcPts val="600"/>
              </a:spcAft>
            </a:pPr>
            <a:endParaRPr lang="vi-VN"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1778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62F6-996D-41F0-A978-29982000B838}"/>
              </a:ext>
            </a:extLst>
          </p:cNvPr>
          <p:cNvSpPr>
            <a:spLocks noGrp="1"/>
          </p:cNvSpPr>
          <p:nvPr>
            <p:ph type="title"/>
          </p:nvPr>
        </p:nvSpPr>
        <p:spPr>
          <a:xfrm>
            <a:off x="521207" y="237067"/>
            <a:ext cx="9683949" cy="851069"/>
          </a:xfrm>
        </p:spPr>
        <p:txBody>
          <a:bodyPr>
            <a:normAutofit fontScale="90000"/>
          </a:bodyPr>
          <a:lstStyle/>
          <a:p>
            <a:r>
              <a:rPr lang="en-US" b="1" dirty="0">
                <a:latin typeface="Times New Roman" panose="02020603050405020304" pitchFamily="18" charset="0"/>
                <a:cs typeface="Times New Roman" panose="02020603050405020304" pitchFamily="18" charset="0"/>
              </a:rPr>
              <a:t>4</a:t>
            </a:r>
            <a:r>
              <a:rPr lang="vi-VN" b="1"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1.</a:t>
            </a:r>
            <a:r>
              <a:rPr lang="vi-VN" b="1" dirty="0">
                <a:latin typeface="Times New Roman" panose="02020603050405020304" pitchFamily="18" charset="0"/>
                <a:cs typeface="Times New Roman" panose="02020603050405020304" pitchFamily="18" charset="0"/>
              </a:rPr>
              <a:t> Kiểm tra, </a:t>
            </a:r>
            <a:r>
              <a:rPr lang="en-US" b="1" dirty="0" err="1">
                <a:latin typeface="Times New Roman" panose="02020603050405020304" pitchFamily="18" charset="0"/>
                <a:cs typeface="Times New Roman" panose="02020603050405020304" pitchFamily="18" charset="0"/>
              </a:rPr>
              <a:t>xác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nhận</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kiến thức pháp luật về bán hàng đa cấp</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AE47A8D-596C-4B6B-8B8A-68901AF8C75F}"/>
              </a:ext>
            </a:extLst>
          </p:cNvPr>
          <p:cNvSpPr>
            <a:spLocks noGrp="1"/>
          </p:cNvSpPr>
          <p:nvPr>
            <p:ph sz="quarter" idx="10"/>
          </p:nvPr>
        </p:nvSpPr>
        <p:spPr>
          <a:xfrm>
            <a:off x="539495" y="1435607"/>
            <a:ext cx="9789837" cy="5529637"/>
          </a:xfrm>
        </p:spPr>
        <p:txBody>
          <a:bodyPr>
            <a:noAutofit/>
          </a:bodyPr>
          <a:lstStyle/>
          <a:p>
            <a:pPr algn="just">
              <a:lnSpc>
                <a:spcPct val="110000"/>
              </a:lnSpc>
              <a:spcBef>
                <a:spcPts val="600"/>
              </a:spcBef>
              <a:spcAft>
                <a:spcPts val="600"/>
              </a:spcAft>
            </a:pPr>
            <a:r>
              <a:rPr lang="en-US" sz="2000" b="1" dirty="0" err="1">
                <a:solidFill>
                  <a:schemeClr val="tx1"/>
                </a:solidFill>
                <a:latin typeface="Times New Roman" panose="02020603050405020304" pitchFamily="18" charset="0"/>
                <a:cs typeface="Times New Roman" panose="02020603050405020304" pitchFamily="18" charset="0"/>
              </a:rPr>
              <a:t>Hồ</a:t>
            </a:r>
            <a:r>
              <a:rPr lang="en-US" sz="2000" b="1" dirty="0">
                <a:solidFill>
                  <a:schemeClr val="tx1"/>
                </a:solidFill>
                <a:latin typeface="Times New Roman" panose="02020603050405020304" pitchFamily="18" charset="0"/>
                <a:cs typeface="Times New Roman" panose="02020603050405020304" pitchFamily="18" charset="0"/>
              </a:rPr>
              <a:t> s</a:t>
            </a:r>
            <a:r>
              <a:rPr lang="vi-VN" sz="2000" b="1" dirty="0">
                <a:solidFill>
                  <a:schemeClr val="tx1"/>
                </a:solidFill>
                <a:latin typeface="Times New Roman" panose="02020603050405020304" pitchFamily="18" charset="0"/>
                <a:cs typeface="Times New Roman" panose="02020603050405020304" pitchFamily="18" charset="0"/>
              </a:rPr>
              <a:t>ơ</a:t>
            </a:r>
            <a:r>
              <a:rPr lang="en-US" sz="2000" b="1" dirty="0">
                <a:solidFill>
                  <a:schemeClr val="tx1"/>
                </a:solidFill>
                <a:latin typeface="Times New Roman" panose="02020603050405020304" pitchFamily="18" charset="0"/>
                <a:cs typeface="Times New Roman" panose="02020603050405020304" pitchFamily="18" charset="0"/>
              </a:rPr>
              <a:t>:</a:t>
            </a:r>
          </a:p>
          <a:p>
            <a:pPr marL="342900" indent="-342900">
              <a:buAutoNum type="alphaLcParenR"/>
            </a:pPr>
            <a:r>
              <a:rPr lang="vi-VN" sz="2000" b="1" dirty="0">
                <a:solidFill>
                  <a:schemeClr val="tx1"/>
                </a:solidFill>
                <a:latin typeface="Times New Roman" panose="02020603050405020304" pitchFamily="18" charset="0"/>
                <a:cs typeface="Times New Roman" panose="02020603050405020304" pitchFamily="18" charset="0"/>
              </a:rPr>
              <a:t>Đơn đề nghị </a:t>
            </a:r>
            <a:r>
              <a:rPr lang="vi-VN" sz="2000" dirty="0">
                <a:solidFill>
                  <a:schemeClr val="tx1"/>
                </a:solidFill>
                <a:latin typeface="Times New Roman" panose="02020603050405020304" pitchFamily="18" charset="0"/>
                <a:cs typeface="Times New Roman" panose="02020603050405020304" pitchFamily="18" charset="0"/>
              </a:rPr>
              <a:t>theo </a:t>
            </a:r>
            <a:r>
              <a:rPr lang="vi-VN" sz="2000" b="1" dirty="0">
                <a:solidFill>
                  <a:schemeClr val="tx1"/>
                </a:solidFill>
                <a:latin typeface="Times New Roman" panose="02020603050405020304" pitchFamily="18" charset="0"/>
                <a:cs typeface="Times New Roman" panose="02020603050405020304" pitchFamily="18" charset="0"/>
              </a:rPr>
              <a:t>Mẫu số 20a </a:t>
            </a:r>
            <a:endParaRPr lang="en-US" sz="2000" b="1" dirty="0">
              <a:solidFill>
                <a:schemeClr val="tx1"/>
              </a:solidFill>
              <a:latin typeface="Times New Roman" panose="02020603050405020304" pitchFamily="18" charset="0"/>
              <a:cs typeface="Times New Roman" panose="02020603050405020304" pitchFamily="18" charset="0"/>
            </a:endParaRPr>
          </a:p>
          <a:p>
            <a:pPr marL="342900" indent="-342900">
              <a:buAutoNum type="alphaLcParenR"/>
            </a:pPr>
            <a:r>
              <a:rPr lang="vi-VN" sz="2000" b="1" dirty="0">
                <a:solidFill>
                  <a:schemeClr val="tx1"/>
                </a:solidFill>
                <a:latin typeface="Times New Roman" panose="02020603050405020304" pitchFamily="18" charset="0"/>
                <a:cs typeface="Times New Roman" panose="02020603050405020304" pitchFamily="18" charset="0"/>
              </a:rPr>
              <a:t>Danh sách </a:t>
            </a:r>
            <a:r>
              <a:rPr lang="vi-VN" sz="2000" dirty="0">
                <a:solidFill>
                  <a:schemeClr val="tx1"/>
                </a:solidFill>
                <a:latin typeface="Times New Roman" panose="02020603050405020304" pitchFamily="18" charset="0"/>
                <a:cs typeface="Times New Roman" panose="02020603050405020304" pitchFamily="18" charset="0"/>
              </a:rPr>
              <a:t>những người được đề nghị kiểm tra, xác nhận kiến thức pháp luật về bán hàng đa cấp, bao gồm các thông tin: Họ tên, giới tính, ngày tháng năm sinh, số, ngày cấp, nơi cấp chứng minh nhân dân/thẻ căn cước công dân;</a:t>
            </a:r>
          </a:p>
          <a:p>
            <a:r>
              <a:rPr lang="vi-VN" sz="2000" dirty="0">
                <a:solidFill>
                  <a:schemeClr val="tx1"/>
                </a:solidFill>
                <a:latin typeface="Times New Roman" panose="02020603050405020304" pitchFamily="18" charset="0"/>
                <a:cs typeface="Times New Roman" panose="02020603050405020304" pitchFamily="18" charset="0"/>
              </a:rPr>
              <a:t>c) </a:t>
            </a:r>
            <a:r>
              <a:rPr lang="vi-VN" sz="2000" b="1" dirty="0">
                <a:solidFill>
                  <a:schemeClr val="tx1"/>
                </a:solidFill>
                <a:latin typeface="Times New Roman" panose="02020603050405020304" pitchFamily="18" charset="0"/>
                <a:cs typeface="Times New Roman" panose="02020603050405020304" pitchFamily="18" charset="0"/>
              </a:rPr>
              <a:t>02 ảnh kích thước 3 x 4 cm </a:t>
            </a:r>
            <a:r>
              <a:rPr lang="vi-VN" sz="2000" dirty="0">
                <a:solidFill>
                  <a:schemeClr val="tx1"/>
                </a:solidFill>
                <a:latin typeface="Times New Roman" panose="02020603050405020304" pitchFamily="18" charset="0"/>
                <a:cs typeface="Times New Roman" panose="02020603050405020304" pitchFamily="18" charset="0"/>
              </a:rPr>
              <a:t>của những người trong danh sách</a:t>
            </a:r>
          </a:p>
          <a:p>
            <a:r>
              <a:rPr lang="vi-VN" sz="2000" dirty="0">
                <a:solidFill>
                  <a:schemeClr val="tx1"/>
                </a:solidFill>
                <a:latin typeface="Times New Roman" panose="02020603050405020304" pitchFamily="18" charset="0"/>
                <a:cs typeface="Times New Roman" panose="02020603050405020304" pitchFamily="18" charset="0"/>
              </a:rPr>
              <a:t>d) 01 Bản sao </a:t>
            </a:r>
            <a:r>
              <a:rPr lang="vi-VN" sz="2000" b="1" dirty="0">
                <a:solidFill>
                  <a:schemeClr val="tx1"/>
                </a:solidFill>
                <a:latin typeface="Times New Roman" panose="02020603050405020304" pitchFamily="18" charset="0"/>
                <a:cs typeface="Times New Roman" panose="02020603050405020304" pitchFamily="18" charset="0"/>
              </a:rPr>
              <a:t>chứng nhận hoàn thành khóa đào tạo kiến thức pháp luật </a:t>
            </a:r>
            <a:r>
              <a:rPr lang="vi-VN" sz="2000" dirty="0">
                <a:solidFill>
                  <a:schemeClr val="tx1"/>
                </a:solidFill>
                <a:latin typeface="Times New Roman" panose="02020603050405020304" pitchFamily="18" charset="0"/>
                <a:cs typeface="Times New Roman" panose="02020603050405020304" pitchFamily="18" charset="0"/>
              </a:rPr>
              <a:t>về bán hàng đa cấp.</a:t>
            </a:r>
          </a:p>
          <a:p>
            <a:pPr algn="just">
              <a:lnSpc>
                <a:spcPct val="110000"/>
              </a:lnSpc>
              <a:spcBef>
                <a:spcPts val="600"/>
              </a:spcBef>
              <a:spcAft>
                <a:spcPts val="600"/>
              </a:spcAft>
            </a:pPr>
            <a:endParaRPr lang="vi-VN"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675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A62F6-996D-41F0-A978-29982000B838}"/>
              </a:ext>
            </a:extLst>
          </p:cNvPr>
          <p:cNvSpPr>
            <a:spLocks noGrp="1"/>
          </p:cNvSpPr>
          <p:nvPr>
            <p:ph type="title"/>
          </p:nvPr>
        </p:nvSpPr>
        <p:spPr>
          <a:xfrm>
            <a:off x="521207" y="237067"/>
            <a:ext cx="9683949" cy="851069"/>
          </a:xfrm>
        </p:spPr>
        <p:txBody>
          <a:bodyPr>
            <a:normAutofit/>
          </a:bodyPr>
          <a:lstStyle/>
          <a:p>
            <a:r>
              <a:rPr lang="en-US" b="1" dirty="0">
                <a:latin typeface="Times New Roman" panose="02020603050405020304" pitchFamily="18" charset="0"/>
                <a:cs typeface="Times New Roman" panose="02020603050405020304" pitchFamily="18" charset="0"/>
              </a:rPr>
              <a:t>4.2</a:t>
            </a:r>
            <a:r>
              <a:rPr lang="vi-VN" b="1" dirty="0">
                <a:latin typeface="Times New Roman" panose="02020603050405020304" pitchFamily="18" charset="0"/>
                <a:cs typeface="Times New Roman" panose="02020603050405020304" pitchFamily="18" charset="0"/>
              </a:rPr>
              <a:t>. Kiểm tra, </a:t>
            </a:r>
            <a:r>
              <a:rPr lang="en-US" b="1" dirty="0" err="1">
                <a:latin typeface="Times New Roman" panose="02020603050405020304" pitchFamily="18" charset="0"/>
                <a:cs typeface="Times New Roman" panose="02020603050405020304" pitchFamily="18" charset="0"/>
              </a:rPr>
              <a:t>xác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nhận</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kiến thức </a:t>
            </a:r>
            <a:r>
              <a:rPr lang="en-US" b="1" dirty="0" err="1">
                <a:latin typeface="Times New Roman" panose="02020603050405020304" pitchFamily="18" charset="0"/>
                <a:cs typeface="Times New Roman" panose="02020603050405020304" pitchFamily="18" charset="0"/>
              </a:rPr>
              <a:t>cho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đầu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mối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tại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địa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a:t>
            </a:r>
            <a:r>
              <a:rPr lang="vi-VN" b="1" dirty="0">
                <a:latin typeface="Times New Roman" panose="02020603050405020304" pitchFamily="18" charset="0"/>
                <a:cs typeface="Times New Roman" panose="02020603050405020304" pitchFamily="18" charset="0"/>
              </a:rPr>
              <a:t>ư</a:t>
            </a:r>
            <a:r>
              <a:rPr lang="en-US" b="1" dirty="0" err="1">
                <a:latin typeface="Times New Roman" panose="02020603050405020304" pitchFamily="18" charset="0"/>
                <a:cs typeface="Times New Roman" panose="02020603050405020304" pitchFamily="18" charset="0"/>
              </a:rPr>
              <a:t>ơng</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AE47A8D-596C-4B6B-8B8A-68901AF8C75F}"/>
              </a:ext>
            </a:extLst>
          </p:cNvPr>
          <p:cNvSpPr>
            <a:spLocks noGrp="1"/>
          </p:cNvSpPr>
          <p:nvPr>
            <p:ph sz="quarter" idx="10"/>
          </p:nvPr>
        </p:nvSpPr>
        <p:spPr>
          <a:xfrm>
            <a:off x="539495" y="1435607"/>
            <a:ext cx="9789837" cy="5529637"/>
          </a:xfrm>
        </p:spPr>
        <p:txBody>
          <a:bodyPr>
            <a:noAutofit/>
          </a:bodyPr>
          <a:lstStyle/>
          <a:p>
            <a:pPr algn="just">
              <a:lnSpc>
                <a:spcPct val="110000"/>
              </a:lnSpc>
              <a:spcBef>
                <a:spcPts val="600"/>
              </a:spcBef>
              <a:spcAft>
                <a:spcPts val="600"/>
              </a:spcAft>
            </a:pPr>
            <a:r>
              <a:rPr lang="en-US" sz="2000" b="1" dirty="0" err="1">
                <a:solidFill>
                  <a:schemeClr val="tx1"/>
                </a:solidFill>
                <a:latin typeface="Times New Roman" panose="02020603050405020304" pitchFamily="18" charset="0"/>
                <a:cs typeface="Times New Roman" panose="02020603050405020304" pitchFamily="18" charset="0"/>
              </a:rPr>
              <a:t>Hồ</a:t>
            </a:r>
            <a:r>
              <a:rPr lang="en-US" sz="2000" b="1" dirty="0">
                <a:solidFill>
                  <a:schemeClr val="tx1"/>
                </a:solidFill>
                <a:latin typeface="Times New Roman" panose="02020603050405020304" pitchFamily="18" charset="0"/>
                <a:cs typeface="Times New Roman" panose="02020603050405020304" pitchFamily="18" charset="0"/>
              </a:rPr>
              <a:t> s</a:t>
            </a:r>
            <a:r>
              <a:rPr lang="vi-VN" sz="2000" b="1" dirty="0">
                <a:solidFill>
                  <a:schemeClr val="tx1"/>
                </a:solidFill>
                <a:latin typeface="Times New Roman" panose="02020603050405020304" pitchFamily="18" charset="0"/>
                <a:cs typeface="Times New Roman" panose="02020603050405020304" pitchFamily="18" charset="0"/>
              </a:rPr>
              <a:t>ơ</a:t>
            </a:r>
            <a:r>
              <a:rPr lang="en-US" sz="2000" b="1" dirty="0">
                <a:solidFill>
                  <a:schemeClr val="tx1"/>
                </a:solidFill>
                <a:latin typeface="Times New Roman" panose="02020603050405020304" pitchFamily="18" charset="0"/>
                <a:cs typeface="Times New Roman" panose="02020603050405020304" pitchFamily="18" charset="0"/>
              </a:rPr>
              <a:t>:</a:t>
            </a:r>
          </a:p>
          <a:p>
            <a:pPr marL="342900" indent="-342900">
              <a:buAutoNum type="alphaLcParenR"/>
            </a:pPr>
            <a:r>
              <a:rPr lang="vi-VN" sz="2000" b="1" dirty="0">
                <a:solidFill>
                  <a:schemeClr val="tx1"/>
                </a:solidFill>
                <a:latin typeface="Times New Roman" panose="02020603050405020304" pitchFamily="18" charset="0"/>
                <a:cs typeface="Times New Roman" panose="02020603050405020304" pitchFamily="18" charset="0"/>
              </a:rPr>
              <a:t>Đơn đề nghị </a:t>
            </a:r>
            <a:r>
              <a:rPr lang="vi-VN" sz="2000" dirty="0">
                <a:solidFill>
                  <a:schemeClr val="tx1"/>
                </a:solidFill>
                <a:latin typeface="Times New Roman" panose="02020603050405020304" pitchFamily="18" charset="0"/>
                <a:cs typeface="Times New Roman" panose="02020603050405020304" pitchFamily="18" charset="0"/>
              </a:rPr>
              <a:t>theo </a:t>
            </a:r>
            <a:r>
              <a:rPr lang="vi-VN" sz="2000" b="1" dirty="0">
                <a:solidFill>
                  <a:schemeClr val="tx1"/>
                </a:solidFill>
                <a:latin typeface="Times New Roman" panose="02020603050405020304" pitchFamily="18" charset="0"/>
                <a:cs typeface="Times New Roman" panose="02020603050405020304" pitchFamily="18" charset="0"/>
              </a:rPr>
              <a:t>Mẫu số 20</a:t>
            </a:r>
            <a:r>
              <a:rPr lang="en-US" sz="2000" b="1" dirty="0">
                <a:solidFill>
                  <a:schemeClr val="tx1"/>
                </a:solidFill>
                <a:latin typeface="Times New Roman" panose="02020603050405020304" pitchFamily="18" charset="0"/>
                <a:cs typeface="Times New Roman" panose="02020603050405020304" pitchFamily="18" charset="0"/>
              </a:rPr>
              <a:t>b</a:t>
            </a:r>
            <a:r>
              <a:rPr lang="vi-VN" sz="2000" b="1" dirty="0">
                <a:solidFill>
                  <a:schemeClr val="tx1"/>
                </a:solidFill>
                <a:latin typeface="Times New Roman" panose="02020603050405020304" pitchFamily="18" charset="0"/>
                <a:cs typeface="Times New Roman" panose="02020603050405020304" pitchFamily="18" charset="0"/>
              </a:rPr>
              <a:t> </a:t>
            </a:r>
            <a:endParaRPr lang="en-US" sz="2000" b="1" dirty="0">
              <a:solidFill>
                <a:schemeClr val="tx1"/>
              </a:solidFill>
              <a:latin typeface="Times New Roman" panose="02020603050405020304" pitchFamily="18" charset="0"/>
              <a:cs typeface="Times New Roman" panose="02020603050405020304" pitchFamily="18" charset="0"/>
            </a:endParaRPr>
          </a:p>
          <a:p>
            <a:pPr marL="342900" indent="-342900">
              <a:buAutoNum type="alphaLcParenR"/>
            </a:pPr>
            <a:r>
              <a:rPr lang="vi-VN" sz="2000" b="1" dirty="0">
                <a:solidFill>
                  <a:schemeClr val="tx1"/>
                </a:solidFill>
                <a:latin typeface="Times New Roman" panose="02020603050405020304" pitchFamily="18" charset="0"/>
                <a:cs typeface="Times New Roman" panose="02020603050405020304" pitchFamily="18" charset="0"/>
              </a:rPr>
              <a:t>Danh sách </a:t>
            </a:r>
            <a:r>
              <a:rPr lang="vi-VN" sz="2000" dirty="0">
                <a:solidFill>
                  <a:schemeClr val="tx1"/>
                </a:solidFill>
                <a:latin typeface="Times New Roman" panose="02020603050405020304" pitchFamily="18" charset="0"/>
                <a:cs typeface="Times New Roman" panose="02020603050405020304" pitchFamily="18" charset="0"/>
              </a:rPr>
              <a:t>những người được đề nghị kiểm tra, xác nhận kiến thức </a:t>
            </a:r>
            <a:r>
              <a:rPr lang="en-US" sz="2000" dirty="0" err="1">
                <a:solidFill>
                  <a:schemeClr val="tx1"/>
                </a:solidFill>
                <a:latin typeface="Times New Roman" panose="02020603050405020304" pitchFamily="18" charset="0"/>
                <a:cs typeface="Times New Roman" panose="02020603050405020304" pitchFamily="18" charset="0"/>
              </a:rPr>
              <a:t>cho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đầu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mối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tại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địa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ph</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ơng</a:t>
            </a:r>
            <a:r>
              <a:rPr lang="vi-VN" sz="2000" dirty="0">
                <a:solidFill>
                  <a:schemeClr val="tx1"/>
                </a:solidFill>
                <a:latin typeface="Times New Roman" panose="02020603050405020304" pitchFamily="18" charset="0"/>
                <a:cs typeface="Times New Roman" panose="02020603050405020304" pitchFamily="18" charset="0"/>
              </a:rPr>
              <a:t>, bao gồm các thông tin: Họ tên, giới tính, ngày tháng năm sinh, số, ngày cấp, nơi cấp chứng minh nhân dân/thẻ căn cước công dân;</a:t>
            </a:r>
          </a:p>
          <a:p>
            <a:r>
              <a:rPr lang="vi-VN" sz="2000" dirty="0">
                <a:solidFill>
                  <a:schemeClr val="tx1"/>
                </a:solidFill>
                <a:latin typeface="Times New Roman" panose="02020603050405020304" pitchFamily="18" charset="0"/>
                <a:cs typeface="Times New Roman" panose="02020603050405020304" pitchFamily="18" charset="0"/>
              </a:rPr>
              <a:t>c) 02 </a:t>
            </a:r>
            <a:r>
              <a:rPr lang="vi-VN" sz="2000" b="1" dirty="0">
                <a:solidFill>
                  <a:schemeClr val="tx1"/>
                </a:solidFill>
                <a:latin typeface="Times New Roman" panose="02020603050405020304" pitchFamily="18" charset="0"/>
                <a:cs typeface="Times New Roman" panose="02020603050405020304" pitchFamily="18" charset="0"/>
              </a:rPr>
              <a:t>ảnh kích thước 3 x 4 cm </a:t>
            </a:r>
            <a:r>
              <a:rPr lang="vi-VN" sz="2000" dirty="0">
                <a:solidFill>
                  <a:schemeClr val="tx1"/>
                </a:solidFill>
                <a:latin typeface="Times New Roman" panose="02020603050405020304" pitchFamily="18" charset="0"/>
                <a:cs typeface="Times New Roman" panose="02020603050405020304" pitchFamily="18" charset="0"/>
              </a:rPr>
              <a:t>của những người trong danh sách</a:t>
            </a:r>
          </a:p>
          <a:p>
            <a:r>
              <a:rPr lang="vi-VN" sz="2000" dirty="0">
                <a:solidFill>
                  <a:schemeClr val="tx1"/>
                </a:solidFill>
                <a:latin typeface="Times New Roman" panose="02020603050405020304" pitchFamily="18" charset="0"/>
                <a:cs typeface="Times New Roman" panose="02020603050405020304" pitchFamily="18" charset="0"/>
              </a:rPr>
              <a:t>d) 01 Bản sao </a:t>
            </a:r>
            <a:r>
              <a:rPr lang="vi-VN" sz="2000" b="1" dirty="0">
                <a:solidFill>
                  <a:schemeClr val="tx1"/>
                </a:solidFill>
                <a:latin typeface="Times New Roman" panose="02020603050405020304" pitchFamily="18" charset="0"/>
                <a:cs typeface="Times New Roman" panose="02020603050405020304" pitchFamily="18" charset="0"/>
              </a:rPr>
              <a:t>chứng nhận hoàn thành khóa đào tạo kiến thức pháp luật </a:t>
            </a:r>
            <a:r>
              <a:rPr lang="vi-VN" sz="2000" dirty="0">
                <a:solidFill>
                  <a:schemeClr val="tx1"/>
                </a:solidFill>
                <a:latin typeface="Times New Roman" panose="02020603050405020304" pitchFamily="18" charset="0"/>
                <a:cs typeface="Times New Roman" panose="02020603050405020304" pitchFamily="18" charset="0"/>
              </a:rPr>
              <a:t>về bán hàng đa cấp.</a:t>
            </a:r>
          </a:p>
          <a:p>
            <a:pPr algn="just">
              <a:lnSpc>
                <a:spcPct val="110000"/>
              </a:lnSpc>
              <a:spcBef>
                <a:spcPts val="600"/>
              </a:spcBef>
              <a:spcAft>
                <a:spcPts val="600"/>
              </a:spcAft>
            </a:pPr>
            <a:endParaRPr lang="vi-VN"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233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1207" y="448056"/>
            <a:ext cx="9868663" cy="640080"/>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T</a:t>
            </a:r>
            <a:r>
              <a:rPr lang="vi-VN" b="1" dirty="0">
                <a:solidFill>
                  <a:schemeClr val="tx1"/>
                </a:solidFill>
                <a:latin typeface="Times New Roman" panose="02020603050405020304" pitchFamily="18" charset="0"/>
                <a:cs typeface="Times New Roman" panose="02020603050405020304" pitchFamily="18" charset="0"/>
              </a:rPr>
              <a:t>rình tự, thủ tục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kiểm</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tra</a:t>
            </a:r>
            <a:r>
              <a:rPr lang="vi-VN" b="1" dirty="0">
                <a:solidFill>
                  <a:schemeClr val="tx1"/>
                </a:solidFill>
                <a:latin typeface="Times New Roman" panose="02020603050405020304" pitchFamily="18" charset="0"/>
                <a:cs typeface="Times New Roman" panose="02020603050405020304" pitchFamily="18" charset="0"/>
              </a:rPr>
              <a:t>:</a:t>
            </a:r>
          </a:p>
        </p:txBody>
      </p:sp>
      <p:sp>
        <p:nvSpPr>
          <p:cNvPr id="5" name="Content Placeholder 4"/>
          <p:cNvSpPr>
            <a:spLocks noGrp="1"/>
          </p:cNvSpPr>
          <p:nvPr>
            <p:ph sz="half" idx="4294967295"/>
          </p:nvPr>
        </p:nvSpPr>
        <p:spPr>
          <a:xfrm>
            <a:off x="541609" y="1431009"/>
            <a:ext cx="5720967" cy="5522683"/>
          </a:xfrm>
        </p:spPr>
        <p:txBody>
          <a:bodyPr vert="horz" lIns="91440" tIns="45720" rIns="91440" bIns="45720" rtlCol="0">
            <a:normAutofit fontScale="92500" lnSpcReduction="10000"/>
          </a:bodyPr>
          <a:lstStyle/>
          <a:p>
            <a:pPr>
              <a:lnSpc>
                <a:spcPct val="120000"/>
              </a:lnSpc>
              <a:spcBef>
                <a:spcPts val="600"/>
              </a:spcBef>
              <a:spcAft>
                <a:spcPts val="600"/>
              </a:spcAft>
            </a:pPr>
            <a:r>
              <a:rPr lang="en-US" sz="1600" b="1" dirty="0">
                <a:latin typeface="Times New Roman" panose="02020603050405020304" pitchFamily="18" charset="0"/>
                <a:cs typeface="Times New Roman" panose="02020603050405020304" pitchFamily="18" charset="0"/>
              </a:rPr>
              <a:t>B</a:t>
            </a:r>
            <a:r>
              <a:rPr lang="vi-VN" sz="1600" b="1" dirty="0">
                <a:latin typeface="Times New Roman" panose="02020603050405020304" pitchFamily="18" charset="0"/>
                <a:cs typeface="Times New Roman" panose="02020603050405020304" pitchFamily="18" charset="0"/>
              </a:rPr>
              <a:t>ư</a:t>
            </a:r>
            <a:r>
              <a:rPr lang="en-US" sz="1600" b="1" dirty="0" err="1">
                <a:latin typeface="Times New Roman" panose="02020603050405020304" pitchFamily="18" charset="0"/>
                <a:cs typeface="Times New Roman" panose="02020603050405020304" pitchFamily="18" charset="0"/>
              </a:rPr>
              <a:t>ớc</a:t>
            </a:r>
            <a:r>
              <a:rPr lang="en-US" sz="1600" b="1" dirty="0">
                <a:latin typeface="Times New Roman" panose="02020603050405020304" pitchFamily="18" charset="0"/>
                <a:cs typeface="Times New Roman" panose="02020603050405020304" pitchFamily="18" charset="0"/>
              </a:rPr>
              <a:t> 1. </a:t>
            </a:r>
            <a:r>
              <a:rPr lang="en-US" sz="1600" dirty="0" err="1">
                <a:latin typeface="Times New Roman" panose="02020603050405020304" pitchFamily="18" charset="0"/>
                <a:cs typeface="Times New Roman" panose="02020603050405020304" pitchFamily="18" charset="0"/>
              </a:rPr>
              <a:t>Doanh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nghiệp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nộp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Hồ</a:t>
            </a:r>
            <a:r>
              <a:rPr lang="en-US" sz="1600" dirty="0">
                <a:latin typeface="Times New Roman" panose="02020603050405020304" pitchFamily="18" charset="0"/>
                <a:cs typeface="Times New Roman" panose="02020603050405020304" pitchFamily="18" charset="0"/>
              </a:rPr>
              <a:t> s</a:t>
            </a:r>
            <a:r>
              <a:rPr lang="vi-VN" sz="1600" dirty="0">
                <a:latin typeface="Times New Roman" panose="02020603050405020304" pitchFamily="18" charset="0"/>
                <a:cs typeface="Times New Roman" panose="02020603050405020304" pitchFamily="18" charset="0"/>
              </a:rPr>
              <a:t>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đăng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đến</a:t>
            </a:r>
            <a:r>
              <a:rPr lang="en-US" sz="1600" dirty="0">
                <a:latin typeface="Times New Roman" panose="02020603050405020304" pitchFamily="18" charset="0"/>
                <a:cs typeface="Times New Roman" panose="02020603050405020304" pitchFamily="18" charset="0"/>
              </a:rPr>
              <a:t> UBND </a:t>
            </a:r>
            <a:r>
              <a:rPr lang="en-US" sz="1600" dirty="0" err="1">
                <a:latin typeface="Times New Roman" panose="02020603050405020304" pitchFamily="18" charset="0"/>
                <a:cs typeface="Times New Roman" panose="02020603050405020304" pitchFamily="18" charset="0"/>
              </a:rPr>
              <a:t>cấp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tỉnh</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b="1" dirty="0">
                <a:latin typeface="Times New Roman" panose="02020603050405020304" pitchFamily="18" charset="0"/>
                <a:cs typeface="Times New Roman" panose="02020603050405020304" pitchFamily="18" charset="0"/>
              </a:rPr>
              <a:t>B</a:t>
            </a:r>
            <a:r>
              <a:rPr lang="vi-VN" sz="1600" b="1" dirty="0">
                <a:latin typeface="Times New Roman" panose="02020603050405020304" pitchFamily="18" charset="0"/>
                <a:cs typeface="Times New Roman" panose="02020603050405020304" pitchFamily="18" charset="0"/>
              </a:rPr>
              <a:t>ư</a:t>
            </a:r>
            <a:r>
              <a:rPr lang="en-US" sz="1600" b="1" dirty="0" err="1">
                <a:latin typeface="Times New Roman" panose="02020603050405020304" pitchFamily="18" charset="0"/>
                <a:cs typeface="Times New Roman" panose="02020603050405020304" pitchFamily="18" charset="0"/>
              </a:rPr>
              <a:t>ớc</a:t>
            </a:r>
            <a:r>
              <a:rPr lang="en-US" sz="1600" b="1" dirty="0">
                <a:latin typeface="Times New Roman" panose="02020603050405020304" pitchFamily="18" charset="0"/>
                <a:cs typeface="Times New Roman" panose="02020603050405020304" pitchFamily="18" charset="0"/>
              </a:rPr>
              <a:t> 2. </a:t>
            </a:r>
            <a:r>
              <a:rPr lang="en-US" sz="1600" dirty="0">
                <a:latin typeface="Times New Roman" panose="02020603050405020304" pitchFamily="18" charset="0"/>
                <a:cs typeface="Times New Roman" panose="02020603050405020304" pitchFamily="18" charset="0"/>
              </a:rPr>
              <a:t>UBND </a:t>
            </a:r>
            <a:r>
              <a:rPr lang="en-US" sz="1600" dirty="0" err="1">
                <a:latin typeface="Times New Roman" panose="02020603050405020304" pitchFamily="18" charset="0"/>
                <a:cs typeface="Times New Roman" panose="02020603050405020304" pitchFamily="18" charset="0"/>
              </a:rPr>
              <a:t>cấp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tỉnh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tổ</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kiểm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a:t>
            </a:r>
            <a:endParaRPr lang="en-US" sz="1600" dirty="0">
              <a:latin typeface="Times New Roman" panose="02020603050405020304" pitchFamily="18" charset="0"/>
              <a:cs typeface="Times New Roman" panose="02020603050405020304" pitchFamily="18" charset="0"/>
            </a:endParaRP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Kiểm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hồ</a:t>
            </a:r>
            <a:r>
              <a:rPr lang="en-US" sz="1600" dirty="0">
                <a:latin typeface="Times New Roman" panose="02020603050405020304" pitchFamily="18" charset="0"/>
                <a:cs typeface="Times New Roman" panose="02020603050405020304" pitchFamily="18" charset="0"/>
              </a:rPr>
              <a:t> s</a:t>
            </a:r>
            <a:r>
              <a:rPr lang="vi-VN" sz="1600" dirty="0">
                <a:latin typeface="Times New Roman" panose="02020603050405020304" pitchFamily="18" charset="0"/>
                <a:cs typeface="Times New Roman" panose="02020603050405020304" pitchFamily="18" charset="0"/>
              </a:rPr>
              <a:t>ơ</a:t>
            </a:r>
            <a:endParaRPr lang="en-US" sz="1600" dirty="0">
              <a:latin typeface="Times New Roman" panose="02020603050405020304" pitchFamily="18" charset="0"/>
              <a:cs typeface="Times New Roman" panose="02020603050405020304" pitchFamily="18" charset="0"/>
            </a:endParaRP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Lên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sách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thí</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sinh</a:t>
            </a:r>
            <a:endParaRPr lang="en-US" sz="1600" dirty="0">
              <a:latin typeface="Times New Roman" panose="02020603050405020304" pitchFamily="18" charset="0"/>
              <a:cs typeface="Times New Roman" panose="02020603050405020304" pitchFamily="18" charset="0"/>
            </a:endParaRP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Thành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lập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Hội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đồng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kiểm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các</a:t>
            </a:r>
            <a:r>
              <a:rPr lang="en-US" sz="1600" dirty="0">
                <a:latin typeface="Times New Roman" panose="02020603050405020304" pitchFamily="18" charset="0"/>
                <a:cs typeface="Times New Roman" panose="02020603050405020304" pitchFamily="18" charset="0"/>
              </a:rPr>
              <a:t> Ban: Ban </a:t>
            </a:r>
            <a:r>
              <a:rPr lang="en-US" sz="1600" dirty="0" err="1">
                <a:latin typeface="Times New Roman" panose="02020603050405020304" pitchFamily="18" charset="0"/>
                <a:cs typeface="Times New Roman" panose="02020603050405020304" pitchFamily="18" charset="0"/>
              </a:rPr>
              <a:t>đề</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thi</a:t>
            </a:r>
            <a:r>
              <a:rPr lang="en-US" sz="1600" dirty="0">
                <a:latin typeface="Times New Roman" panose="02020603050405020304" pitchFamily="18" charset="0"/>
                <a:cs typeface="Times New Roman" panose="02020603050405020304" pitchFamily="18" charset="0"/>
              </a:rPr>
              <a:t>, Ban </a:t>
            </a:r>
            <a:r>
              <a:rPr lang="en-US" sz="1600" dirty="0" err="1">
                <a:latin typeface="Times New Roman" panose="02020603050405020304" pitchFamily="18" charset="0"/>
                <a:cs typeface="Times New Roman" panose="02020603050405020304" pitchFamily="18" charset="0"/>
              </a:rPr>
              <a:t>coi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thi</a:t>
            </a:r>
            <a:r>
              <a:rPr lang="en-US" sz="1600" dirty="0">
                <a:latin typeface="Times New Roman" panose="02020603050405020304" pitchFamily="18" charset="0"/>
                <a:cs typeface="Times New Roman" panose="02020603050405020304" pitchFamily="18" charset="0"/>
              </a:rPr>
              <a:t>, Ban </a:t>
            </a:r>
            <a:r>
              <a:rPr lang="en-US" sz="1600" dirty="0" err="1">
                <a:latin typeface="Times New Roman" panose="02020603050405020304" pitchFamily="18" charset="0"/>
                <a:cs typeface="Times New Roman" panose="02020603050405020304" pitchFamily="18" charset="0"/>
              </a:rPr>
              <a:t>chấm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thi</a:t>
            </a:r>
            <a:r>
              <a:rPr lang="en-US" sz="1600" dirty="0">
                <a:latin typeface="Times New Roman" panose="02020603050405020304" pitchFamily="18" charset="0"/>
                <a:cs typeface="Times New Roman" panose="02020603050405020304" pitchFamily="18" charset="0"/>
              </a:rPr>
              <a:t>, Ban </a:t>
            </a:r>
            <a:r>
              <a:rPr lang="en-US" sz="1600" dirty="0" err="1">
                <a:latin typeface="Times New Roman" panose="02020603050405020304" pitchFamily="18" charset="0"/>
                <a:cs typeface="Times New Roman" panose="02020603050405020304" pitchFamily="18" charset="0"/>
              </a:rPr>
              <a:t>th</a:t>
            </a:r>
            <a:r>
              <a:rPr lang="vi-VN" sz="1600" dirty="0">
                <a:latin typeface="Times New Roman" panose="02020603050405020304" pitchFamily="18" charset="0"/>
                <a:cs typeface="Times New Roman" panose="02020603050405020304" pitchFamily="18" charset="0"/>
              </a:rPr>
              <a:t>ư</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ký</a:t>
            </a:r>
            <a:endParaRPr lang="en-US" sz="1600" dirty="0">
              <a:latin typeface="Times New Roman" panose="02020603050405020304" pitchFamily="18" charset="0"/>
              <a:cs typeface="Times New Roman" panose="02020603050405020304" pitchFamily="18" charset="0"/>
            </a:endParaRP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Tổ</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kiểm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a:t>
            </a:r>
            <a:endParaRPr lang="en-US" sz="1600" dirty="0">
              <a:latin typeface="Times New Roman" panose="02020603050405020304" pitchFamily="18" charset="0"/>
              <a:cs typeface="Times New Roman" panose="02020603050405020304" pitchFamily="18" charset="0"/>
            </a:endParaRP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Chấm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bài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kiểm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a:t>
            </a:r>
            <a:endParaRPr lang="en-US" sz="1600" dirty="0">
              <a:latin typeface="Times New Roman" panose="02020603050405020304" pitchFamily="18" charset="0"/>
              <a:cs typeface="Times New Roman" panose="02020603050405020304" pitchFamily="18" charset="0"/>
            </a:endParaRP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Quyết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nhận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quả</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b="1" dirty="0">
                <a:latin typeface="Times New Roman" panose="02020603050405020304" pitchFamily="18" charset="0"/>
                <a:cs typeface="Times New Roman" panose="02020603050405020304" pitchFamily="18" charset="0"/>
              </a:rPr>
              <a:t>B</a:t>
            </a:r>
            <a:r>
              <a:rPr lang="vi-VN" sz="1600" b="1" dirty="0">
                <a:latin typeface="Times New Roman" panose="02020603050405020304" pitchFamily="18" charset="0"/>
                <a:cs typeface="Times New Roman" panose="02020603050405020304" pitchFamily="18" charset="0"/>
              </a:rPr>
              <a:t>ư</a:t>
            </a:r>
            <a:r>
              <a:rPr lang="en-US" sz="1600" b="1" dirty="0" err="1">
                <a:latin typeface="Times New Roman" panose="02020603050405020304" pitchFamily="18" charset="0"/>
                <a:cs typeface="Times New Roman" panose="02020603050405020304" pitchFamily="18" charset="0"/>
              </a:rPr>
              <a:t>ớc</a:t>
            </a:r>
            <a:r>
              <a:rPr lang="en-US" sz="1600" b="1" dirty="0">
                <a:latin typeface="Times New Roman" panose="02020603050405020304" pitchFamily="18" charset="0"/>
                <a:cs typeface="Times New Roman" panose="02020603050405020304" pitchFamily="18" charset="0"/>
              </a:rPr>
              <a:t> 3. </a:t>
            </a:r>
            <a:r>
              <a:rPr lang="en-US" sz="1600" b="1" dirty="0" err="1">
                <a:latin typeface="Times New Roman" panose="02020603050405020304" pitchFamily="18" charset="0"/>
                <a:cs typeface="Times New Roman" panose="02020603050405020304" pitchFamily="18" charset="0"/>
              </a:rPr>
              <a:t>Cấp</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xác</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nhận</a:t>
            </a:r>
            <a:endParaRPr lang="en-US" sz="1600" b="1"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dirty="0" err="1">
                <a:latin typeface="Times New Roman" panose="02020603050405020304" pitchFamily="18" charset="0"/>
                <a:cs typeface="Times New Roman" panose="02020603050405020304" pitchFamily="18" charset="0"/>
              </a:rPr>
              <a:t>Thời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hạn</a:t>
            </a:r>
            <a:r>
              <a:rPr lang="en-US" sz="1600" dirty="0">
                <a:latin typeface="Times New Roman" panose="02020603050405020304" pitchFamily="18" charset="0"/>
                <a:cs typeface="Times New Roman" panose="02020603050405020304" pitchFamily="18" charset="0"/>
              </a:rPr>
              <a:t>:</a:t>
            </a:r>
            <a:r>
              <a:rPr lang="vi-VN"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15</a:t>
            </a:r>
            <a:r>
              <a:rPr lang="vi-VN" sz="1600" dirty="0">
                <a:latin typeface="Times New Roman" panose="02020603050405020304" pitchFamily="18" charset="0"/>
                <a:cs typeface="Times New Roman" panose="02020603050405020304" pitchFamily="18" charset="0"/>
              </a:rPr>
              <a:t> ngày làm việc kể từ ngày </a:t>
            </a:r>
            <a:r>
              <a:rPr lang="en-US" sz="1600" dirty="0" err="1">
                <a:latin typeface="Times New Roman" panose="02020603050405020304" pitchFamily="18" charset="0"/>
                <a:cs typeface="Times New Roman" panose="02020603050405020304" pitchFamily="18" charset="0"/>
              </a:rPr>
              <a:t>tổ</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kiểm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dirty="0" err="1">
                <a:latin typeface="Times New Roman" panose="02020603050405020304" pitchFamily="18" charset="0"/>
                <a:cs typeface="Times New Roman" panose="02020603050405020304" pitchFamily="18" charset="0"/>
              </a:rPr>
              <a:t>Mẫu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nhận</a:t>
            </a:r>
            <a:r>
              <a:rPr lang="en-US" sz="1600" dirty="0">
                <a:latin typeface="Times New Roman" panose="02020603050405020304" pitchFamily="18" charset="0"/>
                <a:cs typeface="Times New Roman" panose="02020603050405020304" pitchFamily="18" charset="0"/>
              </a:rPr>
              <a:t>: </a:t>
            </a: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Xác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nhận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kiến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pháp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luật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về</a:t>
            </a:r>
            <a:r>
              <a:rPr lang="en-US" sz="1600" dirty="0">
                <a:latin typeface="Times New Roman" panose="02020603050405020304" pitchFamily="18" charset="0"/>
                <a:cs typeface="Times New Roman" panose="02020603050405020304" pitchFamily="18" charset="0"/>
              </a:rPr>
              <a:t> BHĐC: </a:t>
            </a:r>
            <a:r>
              <a:rPr lang="en-US" sz="1600" dirty="0" err="1">
                <a:latin typeface="Times New Roman" panose="02020603050405020304" pitchFamily="18" charset="0"/>
                <a:cs typeface="Times New Roman" panose="02020603050405020304" pitchFamily="18" charset="0"/>
              </a:rPr>
              <a:t>Mẫu</a:t>
            </a:r>
            <a:r>
              <a:rPr lang="en-US" sz="1600" dirty="0">
                <a:latin typeface="Times New Roman" panose="02020603050405020304" pitchFamily="18" charset="0"/>
                <a:cs typeface="Times New Roman" panose="02020603050405020304" pitchFamily="18" charset="0"/>
              </a:rPr>
              <a:t> 21a</a:t>
            </a:r>
          </a:p>
          <a:p>
            <a:pPr marL="285750" indent="-2857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Xác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nhận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kiến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thức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đầu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mối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a:t>
            </a:r>
            <a:r>
              <a:rPr lang="vi-VN" sz="1600" dirty="0">
                <a:latin typeface="Times New Roman" panose="02020603050405020304" pitchFamily="18" charset="0"/>
                <a:cs typeface="Times New Roman" panose="02020603050405020304" pitchFamily="18" charset="0"/>
              </a:rPr>
              <a:t>ư</a:t>
            </a:r>
            <a:r>
              <a:rPr lang="en-US" sz="1600" dirty="0" err="1">
                <a:latin typeface="Times New Roman" panose="02020603050405020304" pitchFamily="18" charset="0"/>
                <a:cs typeface="Times New Roman" panose="02020603050405020304" pitchFamily="18" charset="0"/>
              </a:rPr>
              <a:t>ơng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Mẫu</a:t>
            </a:r>
            <a:r>
              <a:rPr lang="en-US" sz="1600" dirty="0">
                <a:latin typeface="Times New Roman" panose="02020603050405020304" pitchFamily="18" charset="0"/>
                <a:cs typeface="Times New Roman" panose="02020603050405020304" pitchFamily="18" charset="0"/>
              </a:rPr>
              <a:t> 21b</a:t>
            </a:r>
            <a:endParaRPr lang="vi-VN" sz="1600" dirty="0">
              <a:latin typeface="Times New Roman" panose="02020603050405020304" pitchFamily="18" charset="0"/>
              <a:cs typeface="Times New Roman" panose="02020603050405020304" pitchFamily="18" charset="0"/>
            </a:endParaRPr>
          </a:p>
          <a:p>
            <a:endParaRPr lang="en-US" sz="1200" dirty="0">
              <a:solidFill>
                <a:prstClr val="black">
                  <a:lumMod val="75000"/>
                  <a:lumOff val="25000"/>
                </a:prstClr>
              </a:solidFill>
              <a:latin typeface="Segoe UI" panose="020B0502040204020203" pitchFamily="34" charset="0"/>
              <a:cs typeface="Segoe UI" panose="020B0502040204020203" pitchFamily="34" charset="0"/>
            </a:endParaRPr>
          </a:p>
          <a:p>
            <a:pPr marL="0" indent="0">
              <a:lnSpc>
                <a:spcPts val="1800"/>
              </a:lnSpc>
              <a:spcBef>
                <a:spcPts val="1000"/>
              </a:spcBef>
              <a:spcAft>
                <a:spcPts val="600"/>
              </a:spcAft>
              <a:buNone/>
            </a:pPr>
            <a:endParaRPr lang="en-US" sz="1200" dirty="0">
              <a:solidFill>
                <a:prstClr val="black">
                  <a:lumMod val="75000"/>
                  <a:lumOff val="25000"/>
                </a:prstClr>
              </a:solidFill>
              <a:latin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06835F17-1B3F-4675-91D4-5DB3D3350F4C}"/>
              </a:ext>
            </a:extLst>
          </p:cNvPr>
          <p:cNvSpPr>
            <a:spLocks noGrp="1"/>
          </p:cNvSpPr>
          <p:nvPr>
            <p:ph sz="quarter" idx="10"/>
          </p:nvPr>
        </p:nvSpPr>
        <p:spPr>
          <a:xfrm>
            <a:off x="6599675" y="1302464"/>
            <a:ext cx="4651022" cy="5241638"/>
          </a:xfrm>
        </p:spPr>
        <p:txBody>
          <a:bodyPr/>
          <a:lstStyle/>
          <a:p>
            <a:endParaRPr lang="en-US" dirty="0"/>
          </a:p>
        </p:txBody>
      </p:sp>
      <p:sp>
        <p:nvSpPr>
          <p:cNvPr id="6" name="Rectangle: Rounded Corners 5">
            <a:extLst>
              <a:ext uri="{FF2B5EF4-FFF2-40B4-BE49-F238E27FC236}">
                <a16:creationId xmlns:a16="http://schemas.microsoft.com/office/drawing/2014/main" id="{F39A26B7-F913-406C-82A6-F608168AEA60}"/>
              </a:ext>
            </a:extLst>
          </p:cNvPr>
          <p:cNvSpPr/>
          <p:nvPr/>
        </p:nvSpPr>
        <p:spPr>
          <a:xfrm>
            <a:off x="6813693" y="1560577"/>
            <a:ext cx="95427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latin typeface="Times New Roman" panose="02020603050405020304" pitchFamily="18" charset="0"/>
                <a:cs typeface="Times New Roman" panose="02020603050405020304" pitchFamily="18" charset="0"/>
              </a:rPr>
              <a:t>Doanh</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nghiệp</a:t>
            </a:r>
            <a:r>
              <a:rPr lang="en-US" dirty="0">
                <a:solidFill>
                  <a:schemeClr val="tx1"/>
                </a:solidFill>
                <a:latin typeface="Times New Roman" panose="02020603050405020304" pitchFamily="18" charset="0"/>
                <a:cs typeface="Times New Roman" panose="02020603050405020304" pitchFamily="18" charset="0"/>
              </a:rPr>
              <a:t> BHĐC</a:t>
            </a:r>
          </a:p>
        </p:txBody>
      </p:sp>
      <p:sp>
        <p:nvSpPr>
          <p:cNvPr id="8" name="Rectangle: Rounded Corners 7">
            <a:extLst>
              <a:ext uri="{FF2B5EF4-FFF2-40B4-BE49-F238E27FC236}">
                <a16:creationId xmlns:a16="http://schemas.microsoft.com/office/drawing/2014/main" id="{FF406D4C-28FC-4AB6-B546-50BC8842668C}"/>
              </a:ext>
            </a:extLst>
          </p:cNvPr>
          <p:cNvSpPr/>
          <p:nvPr/>
        </p:nvSpPr>
        <p:spPr>
          <a:xfrm>
            <a:off x="8321859" y="2840511"/>
            <a:ext cx="124593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Times New Roman" panose="02020603050405020304" pitchFamily="18" charset="0"/>
                <a:cs typeface="Times New Roman" panose="02020603050405020304" pitchFamily="18" charset="0"/>
              </a:rPr>
              <a:t>KIỂM TRA HỒ S</a:t>
            </a:r>
            <a:r>
              <a:rPr lang="vi-VN" sz="1600" dirty="0">
                <a:solidFill>
                  <a:schemeClr val="tx1"/>
                </a:solidFill>
                <a:latin typeface="Times New Roman" panose="02020603050405020304" pitchFamily="18" charset="0"/>
                <a:cs typeface="Times New Roman" panose="02020603050405020304" pitchFamily="18" charset="0"/>
              </a:rPr>
              <a:t>Ơ</a:t>
            </a: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A00C10A2-06E6-412E-B8E6-C4499F10989D}"/>
              </a:ext>
            </a:extLst>
          </p:cNvPr>
          <p:cNvSpPr/>
          <p:nvPr/>
        </p:nvSpPr>
        <p:spPr>
          <a:xfrm>
            <a:off x="8229757" y="1560577"/>
            <a:ext cx="129875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Times New Roman" panose="02020603050405020304" pitchFamily="18" charset="0"/>
                <a:cs typeface="Times New Roman" panose="02020603050405020304" pitchFamily="18" charset="0"/>
              </a:rPr>
              <a:t>UBND </a:t>
            </a:r>
            <a:r>
              <a:rPr lang="en-US" b="1" dirty="0" err="1">
                <a:solidFill>
                  <a:schemeClr val="tx1"/>
                </a:solidFill>
                <a:latin typeface="Times New Roman" panose="02020603050405020304" pitchFamily="18" charset="0"/>
                <a:cs typeface="Times New Roman" panose="02020603050405020304" pitchFamily="18" charset="0"/>
              </a:rPr>
              <a:t>cấp</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tỉnh</a:t>
            </a:r>
            <a:r>
              <a:rPr lang="en-US" b="1" dirty="0">
                <a:solidFill>
                  <a:schemeClr val="tx1"/>
                </a:solidFill>
                <a:latin typeface="Times New Roman" panose="02020603050405020304" pitchFamily="18" charset="0"/>
                <a:cs typeface="Times New Roman" panose="02020603050405020304" pitchFamily="18" charset="0"/>
              </a:rPr>
              <a:t> (SCT)</a:t>
            </a:r>
          </a:p>
        </p:txBody>
      </p:sp>
      <p:sp>
        <p:nvSpPr>
          <p:cNvPr id="12" name="Rectangle: Rounded Corners 11">
            <a:extLst>
              <a:ext uri="{FF2B5EF4-FFF2-40B4-BE49-F238E27FC236}">
                <a16:creationId xmlns:a16="http://schemas.microsoft.com/office/drawing/2014/main" id="{72B9EF2F-3AD6-4582-9109-B0F28074695C}"/>
              </a:ext>
            </a:extLst>
          </p:cNvPr>
          <p:cNvSpPr/>
          <p:nvPr/>
        </p:nvSpPr>
        <p:spPr>
          <a:xfrm>
            <a:off x="8355536" y="5569767"/>
            <a:ext cx="1305050" cy="9144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solidFill>
                  <a:schemeClr val="tx1"/>
                </a:solidFill>
                <a:latin typeface="Times New Roman" panose="02020603050405020304" pitchFamily="18" charset="0"/>
                <a:cs typeface="Times New Roman" panose="02020603050405020304" pitchFamily="18" charset="0"/>
              </a:rPr>
              <a:t>Cấp</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xác</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nhận</a:t>
            </a:r>
            <a:endParaRPr lang="en-US" sz="1600" b="1" dirty="0">
              <a:solidFill>
                <a:schemeClr val="tx1"/>
              </a:solidFill>
              <a:latin typeface="Times New Roman" panose="02020603050405020304" pitchFamily="18"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028DE168-3B54-44F6-8B0E-A073B507C8D2}"/>
              </a:ext>
            </a:extLst>
          </p:cNvPr>
          <p:cNvSpPr/>
          <p:nvPr/>
        </p:nvSpPr>
        <p:spPr>
          <a:xfrm>
            <a:off x="8321859" y="4183648"/>
            <a:ext cx="120665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Times New Roman" panose="02020603050405020304" pitchFamily="18" charset="0"/>
                <a:cs typeface="Times New Roman" panose="02020603050405020304" pitchFamily="18" charset="0"/>
              </a:rPr>
              <a:t>TỔ CHỨC KIỂM TRA</a:t>
            </a:r>
          </a:p>
        </p:txBody>
      </p:sp>
      <p:cxnSp>
        <p:nvCxnSpPr>
          <p:cNvPr id="16" name="Straight Arrow Connector 15" descr="10 ngày làm việc">
            <a:extLst>
              <a:ext uri="{FF2B5EF4-FFF2-40B4-BE49-F238E27FC236}">
                <a16:creationId xmlns:a16="http://schemas.microsoft.com/office/drawing/2014/main" id="{03397E5A-1A1E-485A-94CD-54ADE1EF75B2}"/>
              </a:ext>
            </a:extLst>
          </p:cNvPr>
          <p:cNvCxnSpPr>
            <a:cxnSpLocks/>
          </p:cNvCxnSpPr>
          <p:nvPr/>
        </p:nvCxnSpPr>
        <p:spPr>
          <a:xfrm>
            <a:off x="8867559" y="2062784"/>
            <a:ext cx="0" cy="7777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descr="10 ngày làm việc">
            <a:extLst>
              <a:ext uri="{FF2B5EF4-FFF2-40B4-BE49-F238E27FC236}">
                <a16:creationId xmlns:a16="http://schemas.microsoft.com/office/drawing/2014/main" id="{5437ADF8-EEFC-4251-9856-6F8A39B69762}"/>
              </a:ext>
            </a:extLst>
          </p:cNvPr>
          <p:cNvCxnSpPr>
            <a:cxnSpLocks/>
          </p:cNvCxnSpPr>
          <p:nvPr/>
        </p:nvCxnSpPr>
        <p:spPr>
          <a:xfrm flipH="1">
            <a:off x="8912734" y="5118407"/>
            <a:ext cx="12452" cy="4583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descr="10 ngày làm việc">
            <a:extLst>
              <a:ext uri="{FF2B5EF4-FFF2-40B4-BE49-F238E27FC236}">
                <a16:creationId xmlns:a16="http://schemas.microsoft.com/office/drawing/2014/main" id="{B45BC22C-E88E-4F32-9FC6-CF8F13BDA889}"/>
              </a:ext>
            </a:extLst>
          </p:cNvPr>
          <p:cNvCxnSpPr>
            <a:cxnSpLocks/>
          </p:cNvCxnSpPr>
          <p:nvPr/>
        </p:nvCxnSpPr>
        <p:spPr>
          <a:xfrm>
            <a:off x="8879135" y="3576999"/>
            <a:ext cx="0" cy="6066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descr="10 ngày làm việc">
            <a:extLst>
              <a:ext uri="{FF2B5EF4-FFF2-40B4-BE49-F238E27FC236}">
                <a16:creationId xmlns:a16="http://schemas.microsoft.com/office/drawing/2014/main" id="{75506B51-F903-4D6B-84E2-F8DC1ED2BCD3}"/>
              </a:ext>
            </a:extLst>
          </p:cNvPr>
          <p:cNvCxnSpPr>
            <a:cxnSpLocks/>
          </p:cNvCxnSpPr>
          <p:nvPr/>
        </p:nvCxnSpPr>
        <p:spPr>
          <a:xfrm flipV="1">
            <a:off x="7769182" y="2008950"/>
            <a:ext cx="485621" cy="88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24901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1207" y="448056"/>
            <a:ext cx="9868663" cy="640080"/>
          </a:xfrm>
        </p:spPr>
        <p:txBody>
          <a:bodyPr>
            <a:normAutofit/>
          </a:bodyPr>
          <a:lstStyle/>
          <a:p>
            <a:r>
              <a:rPr lang="en-US" b="1" dirty="0" err="1">
                <a:solidFill>
                  <a:schemeClr val="tx1"/>
                </a:solidFill>
                <a:latin typeface="Times New Roman" panose="02020603050405020304" pitchFamily="18" charset="0"/>
                <a:cs typeface="Times New Roman" panose="02020603050405020304" pitchFamily="18" charset="0"/>
              </a:rPr>
              <a:t>Xác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nhận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kiến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thức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pháp</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luật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về</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bán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hàng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cấp</a:t>
            </a:r>
            <a:endParaRPr lang="en-US" b="1" dirty="0">
              <a:solidFill>
                <a:schemeClr val="tx1"/>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1515293" y="1267097"/>
            <a:ext cx="8190410" cy="5266372"/>
          </a:xfrm>
          <a:prstGeom prst="rect">
            <a:avLst/>
          </a:prstGeom>
        </p:spPr>
      </p:pic>
    </p:spTree>
    <p:extLst>
      <p:ext uri="{BB962C8B-B14F-4D97-AF65-F5344CB8AC3E}">
        <p14:creationId xmlns:p14="http://schemas.microsoft.com/office/powerpoint/2010/main" val="9471759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1207" y="448056"/>
            <a:ext cx="9868663" cy="640080"/>
          </a:xfrm>
        </p:spPr>
        <p:txBody>
          <a:bodyPr>
            <a:normAutofit/>
          </a:bodyPr>
          <a:lstStyle/>
          <a:p>
            <a:r>
              <a:rPr lang="en-US" b="1" dirty="0" err="1">
                <a:solidFill>
                  <a:schemeClr val="tx1"/>
                </a:solidFill>
                <a:latin typeface="Times New Roman" panose="02020603050405020304" pitchFamily="18" charset="0"/>
                <a:cs typeface="Times New Roman" panose="02020603050405020304" pitchFamily="18" charset="0"/>
              </a:rPr>
              <a:t>Xác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nhận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kiến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thức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cho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đầu</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mối</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tại</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địa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ph</a:t>
            </a:r>
            <a:r>
              <a:rPr lang="vi-VN" b="1" dirty="0">
                <a:solidFill>
                  <a:schemeClr val="tx1"/>
                </a:solidFill>
                <a:latin typeface="Times New Roman" panose="02020603050405020304" pitchFamily="18" charset="0"/>
                <a:cs typeface="Times New Roman" panose="02020603050405020304" pitchFamily="18" charset="0"/>
              </a:rPr>
              <a:t>ư</a:t>
            </a:r>
            <a:r>
              <a:rPr lang="en-US" b="1" dirty="0" err="1">
                <a:solidFill>
                  <a:schemeClr val="tx1"/>
                </a:solidFill>
                <a:latin typeface="Times New Roman" panose="02020603050405020304" pitchFamily="18" charset="0"/>
                <a:cs typeface="Times New Roman" panose="02020603050405020304" pitchFamily="18" charset="0"/>
              </a:rPr>
              <a:t>ơng</a:t>
            </a:r>
            <a:endParaRPr lang="en-US" b="1" dirty="0">
              <a:solidFill>
                <a:schemeClr val="tx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1227908" y="1304925"/>
            <a:ext cx="9161961" cy="5553075"/>
          </a:xfrm>
          <a:prstGeom prst="rect">
            <a:avLst/>
          </a:prstGeom>
        </p:spPr>
      </p:pic>
    </p:spTree>
    <p:extLst>
      <p:ext uri="{BB962C8B-B14F-4D97-AF65-F5344CB8AC3E}">
        <p14:creationId xmlns:p14="http://schemas.microsoft.com/office/powerpoint/2010/main" val="32711878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19C56-A08D-4033-A961-B916700CB2E3}"/>
              </a:ext>
            </a:extLst>
          </p:cNvPr>
          <p:cNvSpPr>
            <a:spLocks noGrp="1"/>
          </p:cNvSpPr>
          <p:nvPr>
            <p:ph type="title"/>
          </p:nvPr>
        </p:nvSpPr>
        <p:spPr>
          <a:xfrm>
            <a:off x="521207" y="448056"/>
            <a:ext cx="10908793" cy="640080"/>
          </a:xfrm>
        </p:spPr>
        <p:txBody>
          <a:bodyPr/>
          <a:lstStyle/>
          <a:p>
            <a:r>
              <a:rPr lang="en-US" b="1" dirty="0" err="1">
                <a:solidFill>
                  <a:schemeClr val="tx1"/>
                </a:solidFill>
                <a:latin typeface="Times New Roman" panose="02020603050405020304" pitchFamily="18" charset="0"/>
                <a:cs typeface="Times New Roman" panose="02020603050405020304" pitchFamily="18" charset="0"/>
              </a:rPr>
              <a:t>Kỹ</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năng</a:t>
            </a:r>
            <a:r>
              <a:rPr lang="en-US" b="1" dirty="0">
                <a:solidFill>
                  <a:schemeClr val="tx1"/>
                </a:solidFill>
                <a:latin typeface="Times New Roman" panose="02020603050405020304" pitchFamily="18" charset="0"/>
                <a:cs typeface="Times New Roman" panose="02020603050405020304" pitchFamily="18" charset="0"/>
              </a:rPr>
              <a:t> ra </a:t>
            </a:r>
            <a:r>
              <a:rPr lang="en-US" b="1" dirty="0" err="1">
                <a:solidFill>
                  <a:schemeClr val="tx1"/>
                </a:solidFill>
                <a:latin typeface="Times New Roman" panose="02020603050405020304" pitchFamily="18" charset="0"/>
                <a:cs typeface="Times New Roman" panose="02020603050405020304" pitchFamily="18" charset="0"/>
              </a:rPr>
              <a:t>đề</a:t>
            </a:r>
            <a:r>
              <a:rPr lang="en-US" b="1" dirty="0">
                <a:solidFill>
                  <a:schemeClr val="tx1"/>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3F271B05-5B69-430A-A963-6BF2461F4BD2}"/>
              </a:ext>
            </a:extLst>
          </p:cNvPr>
          <p:cNvSpPr>
            <a:spLocks noGrp="1"/>
          </p:cNvSpPr>
          <p:nvPr>
            <p:ph sz="quarter" idx="10"/>
          </p:nvPr>
        </p:nvSpPr>
        <p:spPr>
          <a:xfrm>
            <a:off x="539496" y="1435608"/>
            <a:ext cx="10890504" cy="3977640"/>
          </a:xfrm>
        </p:spPr>
        <p:txBody>
          <a:bodyPr>
            <a:normAutofit/>
          </a:bodyPr>
          <a:lstStyle/>
          <a:p>
            <a:pPr marL="171450" indent="-171450">
              <a:lnSpc>
                <a:spcPct val="100000"/>
              </a:lnSpc>
              <a:spcBef>
                <a:spcPts val="600"/>
              </a:spcBef>
              <a:spcAft>
                <a:spcPts val="600"/>
              </a:spcAft>
              <a:buFontTx/>
              <a:buChar char="-"/>
            </a:pPr>
            <a:r>
              <a:rPr lang="en-US" sz="1600" b="1" dirty="0" err="1">
                <a:solidFill>
                  <a:schemeClr val="tx1"/>
                </a:solidFill>
                <a:latin typeface="Times New Roman" panose="02020603050405020304" pitchFamily="18" charset="0"/>
                <a:cs typeface="Times New Roman" panose="02020603050405020304" pitchFamily="18" charset="0"/>
              </a:rPr>
              <a:t>Lựa</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chọn</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hình</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thức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tự</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luận</a:t>
            </a:r>
            <a:r>
              <a:rPr lang="en-US" sz="1600" dirty="0">
                <a:solidFill>
                  <a:schemeClr val="tx1"/>
                </a:solidFill>
                <a:latin typeface="Times New Roman" panose="02020603050405020304" pitchFamily="18" charset="0"/>
                <a:cs typeface="Times New Roman" panose="02020603050405020304" pitchFamily="18" charset="0"/>
              </a:rPr>
              <a:t>/</a:t>
            </a:r>
            <a:r>
              <a:rPr lang="en-US" sz="1600" dirty="0" err="1">
                <a:solidFill>
                  <a:schemeClr val="tx1"/>
                </a:solidFill>
                <a:latin typeface="Times New Roman" panose="02020603050405020304" pitchFamily="18" charset="0"/>
                <a:cs typeface="Times New Roman" panose="02020603050405020304" pitchFamily="18" charset="0"/>
              </a:rPr>
              <a:t>trắc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nghiệm</a:t>
            </a:r>
            <a:endParaRPr lang="en-US" sz="1600" dirty="0">
              <a:solidFill>
                <a:schemeClr val="tx1"/>
              </a:solidFill>
              <a:latin typeface="Times New Roman" panose="02020603050405020304" pitchFamily="18" charset="0"/>
              <a:cs typeface="Times New Roman" panose="02020603050405020304" pitchFamily="18" charset="0"/>
            </a:endParaRPr>
          </a:p>
          <a:p>
            <a:pPr marL="171450" indent="-171450">
              <a:lnSpc>
                <a:spcPct val="100000"/>
              </a:lnSpc>
              <a:spcBef>
                <a:spcPts val="600"/>
              </a:spcBef>
              <a:spcAft>
                <a:spcPts val="600"/>
              </a:spcAft>
              <a:buFontTx/>
              <a:buChar char="-"/>
            </a:pPr>
            <a:r>
              <a:rPr lang="en-US" sz="1600" b="1" dirty="0" err="1">
                <a:solidFill>
                  <a:schemeClr val="tx1"/>
                </a:solidFill>
                <a:latin typeface="Times New Roman" panose="02020603050405020304" pitchFamily="18" charset="0"/>
                <a:cs typeface="Times New Roman" panose="02020603050405020304" pitchFamily="18" charset="0"/>
              </a:rPr>
              <a:t>Cơ</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cấu</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số</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câu</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phù</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hợp</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với</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tổng</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điểm</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số</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và</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thời</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gian</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làm</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bài</a:t>
            </a:r>
            <a:endParaRPr lang="en-US" sz="1600" b="1"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600" dirty="0" err="1">
                <a:solidFill>
                  <a:schemeClr val="tx1"/>
                </a:solidFill>
                <a:latin typeface="Times New Roman" panose="02020603050405020304" pitchFamily="18" charset="0"/>
                <a:cs typeface="Times New Roman" panose="02020603050405020304" pitchFamily="18" charset="0"/>
              </a:rPr>
              <a:t>Ví</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dụ</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bài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viết</a:t>
            </a:r>
            <a:r>
              <a:rPr lang="en-US" sz="1600" dirty="0">
                <a:solidFill>
                  <a:schemeClr val="tx1"/>
                </a:solidFill>
                <a:latin typeface="Times New Roman" panose="02020603050405020304" pitchFamily="18" charset="0"/>
                <a:cs typeface="Times New Roman" panose="02020603050405020304" pitchFamily="18" charset="0"/>
              </a:rPr>
              <a:t> 120 </a:t>
            </a:r>
            <a:r>
              <a:rPr lang="en-US" sz="1600" dirty="0" err="1">
                <a:solidFill>
                  <a:schemeClr val="tx1"/>
                </a:solidFill>
                <a:latin typeface="Times New Roman" panose="02020603050405020304" pitchFamily="18" charset="0"/>
                <a:cs typeface="Times New Roman" panose="02020603050405020304" pitchFamily="18" charset="0"/>
              </a:rPr>
              <a:t>phút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gồm</a:t>
            </a:r>
            <a:r>
              <a:rPr lang="en-US" sz="1600" dirty="0">
                <a:solidFill>
                  <a:schemeClr val="tx1"/>
                </a:solidFill>
                <a:latin typeface="Times New Roman" panose="02020603050405020304" pitchFamily="18" charset="0"/>
                <a:cs typeface="Times New Roman" panose="02020603050405020304" pitchFamily="18" charset="0"/>
              </a:rPr>
              <a:t> 02 </a:t>
            </a:r>
            <a:r>
              <a:rPr lang="en-US" sz="1600" dirty="0" err="1">
                <a:solidFill>
                  <a:schemeClr val="tx1"/>
                </a:solidFill>
                <a:latin typeface="Times New Roman" panose="02020603050405020304" pitchFamily="18" charset="0"/>
                <a:cs typeface="Times New Roman" panose="02020603050405020304" pitchFamily="18" charset="0"/>
              </a:rPr>
              <a:t>câu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câu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thứ</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nhất</a:t>
            </a:r>
            <a:r>
              <a:rPr lang="en-US" sz="1600" dirty="0">
                <a:solidFill>
                  <a:schemeClr val="tx1"/>
                </a:solidFill>
                <a:latin typeface="Times New Roman" panose="02020603050405020304" pitchFamily="18" charset="0"/>
                <a:cs typeface="Times New Roman" panose="02020603050405020304" pitchFamily="18" charset="0"/>
              </a:rPr>
              <a:t> 60 </a:t>
            </a:r>
            <a:r>
              <a:rPr lang="en-US" sz="1600" dirty="0" err="1">
                <a:solidFill>
                  <a:schemeClr val="tx1"/>
                </a:solidFill>
                <a:latin typeface="Times New Roman" panose="02020603050405020304" pitchFamily="18" charset="0"/>
                <a:cs typeface="Times New Roman" panose="02020603050405020304" pitchFamily="18" charset="0"/>
              </a:rPr>
              <a:t>điểm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câu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thứ</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hai</a:t>
            </a:r>
            <a:r>
              <a:rPr lang="en-US" sz="1600" dirty="0">
                <a:solidFill>
                  <a:schemeClr val="tx1"/>
                </a:solidFill>
                <a:latin typeface="Times New Roman" panose="02020603050405020304" pitchFamily="18" charset="0"/>
                <a:cs typeface="Times New Roman" panose="02020603050405020304" pitchFamily="18" charset="0"/>
              </a:rPr>
              <a:t> 40 </a:t>
            </a:r>
            <a:r>
              <a:rPr lang="en-US" sz="1600" dirty="0" err="1">
                <a:solidFill>
                  <a:schemeClr val="tx1"/>
                </a:solidFill>
                <a:latin typeface="Times New Roman" panose="02020603050405020304" pitchFamily="18" charset="0"/>
                <a:cs typeface="Times New Roman" panose="02020603050405020304" pitchFamily="18" charset="0"/>
              </a:rPr>
              <a:t>điểm</a:t>
            </a:r>
            <a:r>
              <a:rPr lang="en-US" sz="1600" dirty="0">
                <a:solidFill>
                  <a:schemeClr val="tx1"/>
                </a:solidFill>
                <a:latin typeface="Times New Roman" panose="02020603050405020304" pitchFamily="18" charset="0"/>
                <a:cs typeface="Times New Roman" panose="02020603050405020304" pitchFamily="18" charset="0"/>
              </a:rPr>
              <a:t>.</a:t>
            </a:r>
          </a:p>
          <a:p>
            <a:pPr marL="171450" indent="-171450">
              <a:lnSpc>
                <a:spcPct val="100000"/>
              </a:lnSpc>
              <a:spcBef>
                <a:spcPts val="600"/>
              </a:spcBef>
              <a:spcAft>
                <a:spcPts val="600"/>
              </a:spcAft>
              <a:buFontTx/>
              <a:buChar char="-"/>
            </a:pPr>
            <a:r>
              <a:rPr lang="en-US" sz="1600" b="1" dirty="0" err="1">
                <a:solidFill>
                  <a:schemeClr val="tx1"/>
                </a:solidFill>
                <a:latin typeface="Times New Roman" panose="02020603050405020304" pitchFamily="18" charset="0"/>
                <a:cs typeface="Times New Roman" panose="02020603050405020304" pitchFamily="18" charset="0"/>
              </a:rPr>
              <a:t>Nội</a:t>
            </a:r>
            <a:r>
              <a:rPr lang="en-US" sz="1600" b="1" dirty="0">
                <a:solidFill>
                  <a:schemeClr val="tx1"/>
                </a:solidFill>
                <a:latin typeface="Times New Roman" panose="02020603050405020304" pitchFamily="18" charset="0"/>
                <a:cs typeface="Times New Roman" panose="02020603050405020304" pitchFamily="18" charset="0"/>
              </a:rPr>
              <a:t> dung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quy</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hiện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hành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về</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quản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lý</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hoạt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động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doanh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theo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ph</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err="1">
                <a:solidFill>
                  <a:schemeClr val="tx1"/>
                </a:solidFill>
                <a:latin typeface="Times New Roman" panose="02020603050405020304" pitchFamily="18" charset="0"/>
                <a:cs typeface="Times New Roman" panose="02020603050405020304" pitchFamily="18" charset="0"/>
              </a:rPr>
              <a:t>ơng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thức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đa</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cấp</a:t>
            </a:r>
            <a:endParaRPr lang="en-US" sz="16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dirty="0">
                <a:solidFill>
                  <a:schemeClr val="tx1"/>
                </a:solidFill>
                <a:latin typeface="Times New Roman" panose="02020603050405020304" pitchFamily="18" charset="0"/>
                <a:cs typeface="Times New Roman" panose="02020603050405020304" pitchFamily="18" charset="0"/>
              </a:rPr>
              <a:t> 40/2018/NĐ-CP; </a:t>
            </a:r>
            <a:r>
              <a:rPr lang="en-US" sz="1600" dirty="0" err="1">
                <a:solidFill>
                  <a:schemeClr val="tx1"/>
                </a:solidFill>
                <a:latin typeface="Times New Roman" panose="02020603050405020304" pitchFamily="18" charset="0"/>
                <a:cs typeface="Times New Roman" panose="02020603050405020304" pitchFamily="18" charset="0"/>
              </a:rPr>
              <a:t>Nghị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dirty="0">
                <a:solidFill>
                  <a:schemeClr val="tx1"/>
                </a:solidFill>
                <a:latin typeface="Times New Roman" panose="02020603050405020304" pitchFamily="18" charset="0"/>
                <a:cs typeface="Times New Roman" panose="02020603050405020304" pitchFamily="18" charset="0"/>
              </a:rPr>
              <a:t> 18/2023/NĐ-CP</a:t>
            </a:r>
          </a:p>
          <a:p>
            <a:pPr>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tư</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dirty="0">
                <a:solidFill>
                  <a:schemeClr val="tx1"/>
                </a:solidFill>
                <a:latin typeface="Times New Roman" panose="02020603050405020304" pitchFamily="18" charset="0"/>
                <a:cs typeface="Times New Roman" panose="02020603050405020304" pitchFamily="18" charset="0"/>
              </a:rPr>
              <a:t> 10/2018/TT-BCT; </a:t>
            </a:r>
            <a:r>
              <a:rPr lang="en-US" sz="1600" dirty="0" err="1">
                <a:solidFill>
                  <a:schemeClr val="tx1"/>
                </a:solidFill>
                <a:latin typeface="Times New Roman" panose="02020603050405020304" pitchFamily="18" charset="0"/>
                <a:cs typeface="Times New Roman" panose="02020603050405020304" pitchFamily="18" charset="0"/>
              </a:rPr>
              <a:t>Thông</a:t>
            </a:r>
            <a:r>
              <a:rPr lang="en-US" sz="1600" dirty="0">
                <a:solidFill>
                  <a:schemeClr val="tx1"/>
                </a:solidFill>
                <a:latin typeface="Times New Roman" panose="02020603050405020304" pitchFamily="18" charset="0"/>
                <a:cs typeface="Times New Roman" panose="02020603050405020304" pitchFamily="18" charset="0"/>
              </a:rPr>
              <a:t> t</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dirty="0">
                <a:solidFill>
                  <a:schemeClr val="tx1"/>
                </a:solidFill>
                <a:latin typeface="Times New Roman" panose="02020603050405020304" pitchFamily="18" charset="0"/>
                <a:cs typeface="Times New Roman" panose="02020603050405020304" pitchFamily="18" charset="0"/>
              </a:rPr>
              <a:t> 12/2023/TT-BCT</a:t>
            </a:r>
          </a:p>
          <a:p>
            <a:pPr>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Luật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Bảo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vệ</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quyền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lợi</a:t>
            </a:r>
            <a:r>
              <a:rPr lang="en-US" sz="1600" dirty="0">
                <a:solidFill>
                  <a:schemeClr val="tx1"/>
                </a:solidFill>
                <a:latin typeface="Times New Roman" panose="02020603050405020304" pitchFamily="18" charset="0"/>
                <a:cs typeface="Times New Roman" panose="02020603050405020304" pitchFamily="18" charset="0"/>
              </a:rPr>
              <a:t> ng</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err="1">
                <a:solidFill>
                  <a:schemeClr val="tx1"/>
                </a:solidFill>
                <a:latin typeface="Times New Roman" panose="02020603050405020304" pitchFamily="18" charset="0"/>
                <a:cs typeface="Times New Roman" panose="02020603050405020304" pitchFamily="18" charset="0"/>
              </a:rPr>
              <a:t>ời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tiêu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dùng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dirty="0">
                <a:solidFill>
                  <a:schemeClr val="tx1"/>
                </a:solidFill>
                <a:latin typeface="Times New Roman" panose="02020603050405020304" pitchFamily="18" charset="0"/>
                <a:cs typeface="Times New Roman" panose="02020603050405020304" pitchFamily="18" charset="0"/>
              </a:rPr>
              <a:t> 55/2024/NĐ-CP; </a:t>
            </a:r>
          </a:p>
          <a:p>
            <a:pPr>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a:solidFill>
                  <a:schemeClr val="tx1"/>
                </a:solidFill>
                <a:latin typeface="Times New Roman" panose="02020603050405020304" pitchFamily="18" charset="0"/>
                <a:cs typeface="Times New Roman" panose="02020603050405020304" pitchFamily="18" charset="0"/>
              </a:rPr>
              <a:t> 24/2025/NĐ-CP </a:t>
            </a:r>
            <a:r>
              <a:rPr lang="en-US" sz="1600" dirty="0" err="1">
                <a:solidFill>
                  <a:schemeClr val="tx1"/>
                </a:solidFill>
                <a:latin typeface="Times New Roman" panose="02020603050405020304" pitchFamily="18" charset="0"/>
                <a:cs typeface="Times New Roman" panose="02020603050405020304" pitchFamily="18" charset="0"/>
              </a:rPr>
              <a:t>về</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xử</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lý</a:t>
            </a:r>
            <a:r>
              <a:rPr lang="en-US" sz="1600" dirty="0">
                <a:solidFill>
                  <a:schemeClr val="tx1"/>
                </a:solidFill>
                <a:latin typeface="Times New Roman" panose="02020603050405020304" pitchFamily="18" charset="0"/>
                <a:cs typeface="Times New Roman" panose="02020603050405020304" pitchFamily="18" charset="0"/>
              </a:rPr>
              <a:t> vi </a:t>
            </a:r>
            <a:r>
              <a:rPr lang="en-US" sz="1600" dirty="0" err="1">
                <a:solidFill>
                  <a:schemeClr val="tx1"/>
                </a:solidFill>
                <a:latin typeface="Times New Roman" panose="02020603050405020304" pitchFamily="18" charset="0"/>
                <a:cs typeface="Times New Roman" panose="02020603050405020304" pitchFamily="18" charset="0"/>
              </a:rPr>
              <a:t>phạm</a:t>
            </a:r>
            <a:endParaRPr lang="en-US" sz="16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Điều</a:t>
            </a:r>
            <a:r>
              <a:rPr lang="en-US" sz="1600" dirty="0">
                <a:solidFill>
                  <a:schemeClr val="tx1"/>
                </a:solidFill>
                <a:latin typeface="Times New Roman" panose="02020603050405020304" pitchFamily="18" charset="0"/>
                <a:cs typeface="Times New Roman" panose="02020603050405020304" pitchFamily="18" charset="0"/>
              </a:rPr>
              <a:t> 217a </a:t>
            </a:r>
            <a:r>
              <a:rPr lang="en-US" sz="1600" dirty="0" err="1">
                <a:solidFill>
                  <a:schemeClr val="tx1"/>
                </a:solidFill>
                <a:latin typeface="Times New Roman" panose="02020603050405020304" pitchFamily="18" charset="0"/>
                <a:cs typeface="Times New Roman" panose="02020603050405020304" pitchFamily="18" charset="0"/>
              </a:rPr>
              <a:t>Bộ</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luật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hình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sự</a:t>
            </a:r>
            <a:endParaRPr lang="en-US" sz="1600" dirty="0">
              <a:solidFill>
                <a:schemeClr val="tx1"/>
              </a:solidFill>
              <a:latin typeface="Times New Roman" panose="02020603050405020304" pitchFamily="18" charset="0"/>
              <a:cs typeface="Times New Roman" panose="02020603050405020304" pitchFamily="18" charset="0"/>
            </a:endParaRPr>
          </a:p>
          <a:p>
            <a:pPr marL="171450" indent="-171450">
              <a:lnSpc>
                <a:spcPct val="100000"/>
              </a:lnSpc>
              <a:spcBef>
                <a:spcPts val="600"/>
              </a:spcBef>
              <a:spcAft>
                <a:spcPts val="600"/>
              </a:spcAft>
              <a:buFontTx/>
              <a:buChar char="-"/>
            </a:pPr>
            <a:r>
              <a:rPr lang="en-US" sz="1600" b="1" dirty="0" err="1">
                <a:solidFill>
                  <a:schemeClr val="tx1"/>
                </a:solidFill>
                <a:latin typeface="Times New Roman" panose="02020603050405020304" pitchFamily="18" charset="0"/>
                <a:cs typeface="Times New Roman" panose="02020603050405020304" pitchFamily="18" charset="0"/>
              </a:rPr>
              <a:t>Đáp</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án</a:t>
            </a:r>
            <a:r>
              <a:rPr lang="en-US" sz="1600" b="1"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cơ</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cấu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điểm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phù</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hợp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với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nội</a:t>
            </a:r>
            <a:r>
              <a:rPr lang="en-US" sz="1600" dirty="0">
                <a:solidFill>
                  <a:schemeClr val="tx1"/>
                </a:solidFill>
                <a:latin typeface="Times New Roman" panose="02020603050405020304" pitchFamily="18" charset="0"/>
                <a:cs typeface="Times New Roman" panose="02020603050405020304" pitchFamily="18" charset="0"/>
              </a:rPr>
              <a:t> dung </a:t>
            </a:r>
            <a:r>
              <a:rPr lang="en-US" sz="1600" dirty="0" err="1">
                <a:solidFill>
                  <a:schemeClr val="tx1"/>
                </a:solidFill>
                <a:latin typeface="Times New Roman" panose="02020603050405020304" pitchFamily="18" charset="0"/>
                <a:cs typeface="Times New Roman" panose="02020603050405020304" pitchFamily="18" charset="0"/>
              </a:rPr>
              <a:t>trả</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lời</a:t>
            </a:r>
            <a:r>
              <a:rPr lang="en-US" sz="16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1618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CF334-F85C-4489-9133-0ED269AF0DD3}"/>
              </a:ext>
            </a:extLst>
          </p:cNvPr>
          <p:cNvSpPr>
            <a:spLocks noGrp="1"/>
          </p:cNvSpPr>
          <p:nvPr>
            <p:ph type="title"/>
          </p:nvPr>
        </p:nvSpPr>
        <p:spPr>
          <a:xfrm>
            <a:off x="521207" y="448056"/>
            <a:ext cx="11004486" cy="640080"/>
          </a:xfrm>
        </p:spPr>
        <p:txBody>
          <a:bodyPr>
            <a:normAutofit/>
          </a:bodyPr>
          <a:lstStyle/>
          <a:p>
            <a:r>
              <a:rPr lang="en-US" dirty="0" err="1">
                <a:solidFill>
                  <a:schemeClr val="tx1"/>
                </a:solidFill>
                <a:latin typeface="Times New Roman" panose="02020603050405020304" pitchFamily="18" charset="0"/>
                <a:cs typeface="Times New Roman" panose="02020603050405020304" pitchFamily="18" charset="0"/>
              </a:rPr>
              <a:t>Ví</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dụ</a:t>
            </a:r>
            <a:r>
              <a:rPr lang="en-US" dirty="0">
                <a:solidFill>
                  <a:schemeClr val="tx1"/>
                </a:solidFill>
                <a:latin typeface="Times New Roman" panose="02020603050405020304" pitchFamily="18" charset="0"/>
                <a:cs typeface="Times New Roman" panose="02020603050405020304" pitchFamily="18" charset="0"/>
              </a:rPr>
              <a:t> 1: </a:t>
            </a:r>
            <a:r>
              <a:rPr lang="en-US" dirty="0" err="1">
                <a:solidFill>
                  <a:schemeClr val="tx1"/>
                </a:solidFill>
                <a:latin typeface="Times New Roman" panose="02020603050405020304" pitchFamily="18" charset="0"/>
                <a:cs typeface="Times New Roman" panose="02020603050405020304" pitchFamily="18" charset="0"/>
              </a:rPr>
              <a:t>Đề</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kiểm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kiến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thức</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pháp</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luật</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về</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bán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hàng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cấp</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802EDFE-D9CB-413A-B3C1-2C007EC8E005}"/>
              </a:ext>
            </a:extLst>
          </p:cNvPr>
          <p:cNvSpPr>
            <a:spLocks noGrp="1"/>
          </p:cNvSpPr>
          <p:nvPr>
            <p:ph sz="quarter" idx="10"/>
          </p:nvPr>
        </p:nvSpPr>
        <p:spPr>
          <a:xfrm>
            <a:off x="539496" y="1435608"/>
            <a:ext cx="11004486" cy="3977640"/>
          </a:xfrm>
        </p:spPr>
        <p:txBody>
          <a:bodyPr>
            <a:normAutofit fontScale="92500"/>
          </a:bodyPr>
          <a:lstStyle/>
          <a:p>
            <a:r>
              <a:rPr lang="en-US" sz="1600" b="1" dirty="0" err="1">
                <a:solidFill>
                  <a:schemeClr val="tx1"/>
                </a:solidFill>
                <a:latin typeface="Times New Roman" panose="02020603050405020304" pitchFamily="18" charset="0"/>
                <a:cs typeface="Times New Roman" panose="02020603050405020304" pitchFamily="18" charset="0"/>
              </a:rPr>
              <a:t>Câu</a:t>
            </a:r>
            <a:r>
              <a:rPr lang="en-US" sz="1600" b="1" dirty="0">
                <a:solidFill>
                  <a:schemeClr val="tx1"/>
                </a:solidFill>
                <a:latin typeface="Times New Roman" panose="02020603050405020304" pitchFamily="18" charset="0"/>
                <a:cs typeface="Times New Roman" panose="02020603050405020304" pitchFamily="18" charset="0"/>
              </a:rPr>
              <a:t> 1. </a:t>
            </a:r>
            <a:r>
              <a:rPr lang="en-US" sz="1600" dirty="0">
                <a:solidFill>
                  <a:schemeClr val="tx1"/>
                </a:solidFill>
                <a:latin typeface="Times New Roman" panose="02020603050405020304" pitchFamily="18" charset="0"/>
                <a:cs typeface="Times New Roman" panose="02020603050405020304" pitchFamily="18" charset="0"/>
              </a:rPr>
              <a:t>Anh/</a:t>
            </a:r>
            <a:r>
              <a:rPr lang="en-US" sz="1600" dirty="0" err="1">
                <a:solidFill>
                  <a:schemeClr val="tx1"/>
                </a:solidFill>
                <a:latin typeface="Times New Roman" panose="02020603050405020304" pitchFamily="18" charset="0"/>
                <a:cs typeface="Times New Roman" panose="02020603050405020304" pitchFamily="18" charset="0"/>
              </a:rPr>
              <a:t>chị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hãy</a:t>
            </a:r>
            <a:r>
              <a:rPr lang="en-US" sz="1600"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nêu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và</a:t>
            </a:r>
            <a:r>
              <a:rPr lang="en-US" sz="1600"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phân</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tích</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các</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trường</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hợp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Bộ</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Thương</a:t>
            </a:r>
            <a:r>
              <a:rPr lang="en-US" sz="1600"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thu</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hồi</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giấy</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chứng</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nhận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đăng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ký</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hoạt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động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bán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hàng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đa</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cấp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theo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quy</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tại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40/2018/NĐ-CP </a:t>
            </a:r>
            <a:r>
              <a:rPr lang="en-US" sz="1600" dirty="0" err="1">
                <a:solidFill>
                  <a:schemeClr val="tx1"/>
                </a:solidFill>
                <a:latin typeface="Times New Roman" panose="02020603050405020304" pitchFamily="18" charset="0"/>
                <a:cs typeface="Times New Roman" panose="02020603050405020304" pitchFamily="18" charset="0"/>
              </a:rPr>
              <a:t>ngày</a:t>
            </a:r>
            <a:r>
              <a:rPr lang="en-US" sz="1600" dirty="0">
                <a:solidFill>
                  <a:schemeClr val="tx1"/>
                </a:solidFill>
                <a:latin typeface="Times New Roman" panose="02020603050405020304" pitchFamily="18" charset="0"/>
                <a:cs typeface="Times New Roman" panose="02020603050405020304" pitchFamily="18" charset="0"/>
              </a:rPr>
              <a:t> 12 </a:t>
            </a:r>
            <a:r>
              <a:rPr lang="en-US" sz="1600" dirty="0" err="1">
                <a:solidFill>
                  <a:schemeClr val="tx1"/>
                </a:solidFill>
                <a:latin typeface="Times New Roman" panose="02020603050405020304" pitchFamily="18" charset="0"/>
                <a:cs typeface="Times New Roman" panose="02020603050405020304" pitchFamily="18" charset="0"/>
              </a:rPr>
              <a:t>tháng</a:t>
            </a:r>
            <a:r>
              <a:rPr lang="en-US" sz="1600" dirty="0">
                <a:solidFill>
                  <a:schemeClr val="tx1"/>
                </a:solidFill>
                <a:latin typeface="Times New Roman" panose="02020603050405020304" pitchFamily="18" charset="0"/>
                <a:cs typeface="Times New Roman" panose="02020603050405020304" pitchFamily="18" charset="0"/>
              </a:rPr>
              <a:t> 3 </a:t>
            </a:r>
            <a:r>
              <a:rPr lang="en-US" sz="1600" dirty="0" err="1">
                <a:solidFill>
                  <a:schemeClr val="tx1"/>
                </a:solidFill>
                <a:latin typeface="Times New Roman" panose="02020603050405020304" pitchFamily="18" charset="0"/>
                <a:cs typeface="Times New Roman" panose="02020603050405020304" pitchFamily="18" charset="0"/>
              </a:rPr>
              <a:t>năm</a:t>
            </a:r>
            <a:r>
              <a:rPr lang="en-US" sz="1600" dirty="0">
                <a:solidFill>
                  <a:schemeClr val="tx1"/>
                </a:solidFill>
                <a:latin typeface="Times New Roman" panose="02020603050405020304" pitchFamily="18" charset="0"/>
                <a:cs typeface="Times New Roman" panose="02020603050405020304" pitchFamily="18" charset="0"/>
              </a:rPr>
              <a:t> 2018 </a:t>
            </a:r>
            <a:r>
              <a:rPr lang="en-US" sz="1600" dirty="0" err="1">
                <a:solidFill>
                  <a:schemeClr val="tx1"/>
                </a:solidFill>
                <a:latin typeface="Times New Roman" panose="02020603050405020304" pitchFamily="18" charset="0"/>
                <a:cs typeface="Times New Roman" panose="02020603050405020304" pitchFamily="18" charset="0"/>
              </a:rPr>
              <a:t>về</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quản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lý</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hoạt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động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doanh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theo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phương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thức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đa</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cấp</a:t>
            </a:r>
            <a:r>
              <a:rPr lang="en-US" sz="1600" dirty="0">
                <a:solidFill>
                  <a:schemeClr val="tx1"/>
                </a:solidFill>
                <a:latin typeface="Times New Roman" panose="02020603050405020304" pitchFamily="18" charset="0"/>
                <a:cs typeface="Times New Roman" panose="02020603050405020304" pitchFamily="18" charset="0"/>
              </a:rPr>
              <a:t>? (60 </a:t>
            </a:r>
            <a:r>
              <a:rPr lang="en-US" sz="1600" dirty="0" err="1">
                <a:solidFill>
                  <a:schemeClr val="tx1"/>
                </a:solidFill>
                <a:latin typeface="Times New Roman" panose="02020603050405020304" pitchFamily="18" charset="0"/>
                <a:cs typeface="Times New Roman" panose="02020603050405020304" pitchFamily="18" charset="0"/>
              </a:rPr>
              <a:t>điểm</a:t>
            </a:r>
            <a:r>
              <a:rPr lang="en-US" sz="1600" dirty="0">
                <a:solidFill>
                  <a:schemeClr val="tx1"/>
                </a:solidFill>
                <a:latin typeface="Times New Roman" panose="02020603050405020304" pitchFamily="18" charset="0"/>
                <a:cs typeface="Times New Roman" panose="02020603050405020304" pitchFamily="18" charset="0"/>
              </a:rPr>
              <a:t>)</a:t>
            </a:r>
          </a:p>
          <a:p>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Câu</a:t>
            </a:r>
            <a:r>
              <a:rPr lang="en-US" sz="1600" b="1" dirty="0">
                <a:solidFill>
                  <a:schemeClr val="tx1"/>
                </a:solidFill>
                <a:latin typeface="Times New Roman" panose="02020603050405020304" pitchFamily="18" charset="0"/>
                <a:cs typeface="Times New Roman" panose="02020603050405020304" pitchFamily="18" charset="0"/>
              </a:rPr>
              <a:t> </a:t>
            </a:r>
            <a:r>
              <a:rPr lang="en-US" sz="1600" dirty="0">
                <a:solidFill>
                  <a:schemeClr val="tx1"/>
                </a:solidFill>
                <a:latin typeface="Times New Roman" panose="02020603050405020304" pitchFamily="18" charset="0"/>
                <a:cs typeface="Times New Roman" panose="02020603050405020304" pitchFamily="18" charset="0"/>
              </a:rPr>
              <a:t>2. Anh/</a:t>
            </a:r>
            <a:r>
              <a:rPr lang="en-US" sz="1600" dirty="0" err="1">
                <a:solidFill>
                  <a:schemeClr val="tx1"/>
                </a:solidFill>
                <a:latin typeface="Times New Roman" panose="02020603050405020304" pitchFamily="18" charset="0"/>
                <a:cs typeface="Times New Roman" panose="02020603050405020304" pitchFamily="18" charset="0"/>
              </a:rPr>
              <a:t>chị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hãy</a:t>
            </a:r>
            <a:r>
              <a:rPr lang="en-US" sz="1600"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nêu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và</a:t>
            </a:r>
            <a:r>
              <a:rPr lang="en-US" sz="1600"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phân</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tích</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các</a:t>
            </a:r>
            <a:r>
              <a:rPr lang="en-US" sz="1600"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nội</a:t>
            </a:r>
            <a:r>
              <a:rPr lang="en-US" sz="1600" b="1" u="sng" dirty="0">
                <a:solidFill>
                  <a:schemeClr val="tx1"/>
                </a:solidFill>
                <a:latin typeface="Times New Roman" panose="02020603050405020304" pitchFamily="18" charset="0"/>
                <a:cs typeface="Times New Roman" panose="02020603050405020304" pitchFamily="18" charset="0"/>
              </a:rPr>
              <a:t> dung </a:t>
            </a:r>
            <a:r>
              <a:rPr lang="en-US" sz="1600" b="1" u="sng" dirty="0" err="1">
                <a:solidFill>
                  <a:schemeClr val="tx1"/>
                </a:solidFill>
                <a:latin typeface="Times New Roman" panose="02020603050405020304" pitchFamily="18" charset="0"/>
                <a:cs typeface="Times New Roman" panose="02020603050405020304" pitchFamily="18" charset="0"/>
              </a:rPr>
              <a:t>cơ</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bản</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của</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chương</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trình</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đào</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tạo</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cơ</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bản</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người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tham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gia</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bán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hàng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đa</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cấp</a:t>
            </a:r>
            <a:r>
              <a:rPr lang="en-US" sz="1600" dirty="0">
                <a:solidFill>
                  <a:schemeClr val="tx1"/>
                </a:solidFill>
                <a:latin typeface="Times New Roman" panose="02020603050405020304" pitchFamily="18" charset="0"/>
                <a:cs typeface="Times New Roman" panose="02020603050405020304" pitchFamily="18" charset="0"/>
              </a:rPr>
              <a:t>? (40 </a:t>
            </a:r>
            <a:r>
              <a:rPr lang="en-US" sz="1600" dirty="0" err="1">
                <a:solidFill>
                  <a:schemeClr val="tx1"/>
                </a:solidFill>
                <a:latin typeface="Times New Roman" panose="02020603050405020304" pitchFamily="18" charset="0"/>
                <a:cs typeface="Times New Roman" panose="02020603050405020304" pitchFamily="18" charset="0"/>
              </a:rPr>
              <a:t>điểm</a:t>
            </a:r>
            <a:r>
              <a:rPr lang="en-US" sz="1600" dirty="0">
                <a:solidFill>
                  <a:schemeClr val="tx1"/>
                </a:solidFill>
                <a:latin typeface="Times New Roman" panose="02020603050405020304" pitchFamily="18" charset="0"/>
                <a:cs typeface="Times New Roman" panose="02020603050405020304" pitchFamily="18" charset="0"/>
              </a:rPr>
              <a:t>)</a:t>
            </a:r>
          </a:p>
          <a:p>
            <a:endParaRPr lang="en-US" sz="1600" b="1" dirty="0">
              <a:latin typeface="Times New Roman" panose="02020603050405020304" pitchFamily="18" charset="0"/>
              <a:cs typeface="Times New Roman" panose="02020603050405020304" pitchFamily="18" charset="0"/>
            </a:endParaRPr>
          </a:p>
          <a:p>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Thời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gian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làm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bài</a:t>
            </a:r>
            <a:r>
              <a:rPr lang="en-US" sz="1600" dirty="0">
                <a:solidFill>
                  <a:schemeClr val="tx1"/>
                </a:solidFill>
                <a:latin typeface="Times New Roman" panose="02020603050405020304" pitchFamily="18" charset="0"/>
                <a:cs typeface="Times New Roman" panose="02020603050405020304" pitchFamily="18" charset="0"/>
              </a:rPr>
              <a:t> 120 </a:t>
            </a:r>
            <a:r>
              <a:rPr lang="en-US" sz="1600" dirty="0" err="1">
                <a:solidFill>
                  <a:schemeClr val="tx1"/>
                </a:solidFill>
                <a:latin typeface="Times New Roman" panose="02020603050405020304" pitchFamily="18" charset="0"/>
                <a:cs typeface="Times New Roman" panose="02020603050405020304" pitchFamily="18" charset="0"/>
              </a:rPr>
              <a:t>phút</a:t>
            </a:r>
            <a:r>
              <a:rPr lang="en-US" sz="1600" dirty="0">
                <a:solidFill>
                  <a:schemeClr val="tx1"/>
                </a:solidFill>
                <a:latin typeface="Times New Roman" panose="02020603050405020304" pitchFamily="18" charset="0"/>
                <a:cs typeface="Times New Roman" panose="02020603050405020304" pitchFamily="18" charset="0"/>
              </a:rPr>
              <a:t> bao </a:t>
            </a:r>
            <a:r>
              <a:rPr lang="en-US" sz="1600" dirty="0" err="1">
                <a:solidFill>
                  <a:schemeClr val="tx1"/>
                </a:solidFill>
                <a:latin typeface="Times New Roman" panose="02020603050405020304" pitchFamily="18" charset="0"/>
                <a:cs typeface="Times New Roman" panose="02020603050405020304" pitchFamily="18" charset="0"/>
              </a:rPr>
              <a:t>gồm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thời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gian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chép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đề</a:t>
            </a:r>
            <a:endParaRPr lang="en-US" sz="1600" dirty="0">
              <a:solidFill>
                <a:schemeClr val="tx1"/>
              </a:solidFill>
              <a:latin typeface="Times New Roman" panose="02020603050405020304" pitchFamily="18" charset="0"/>
              <a:cs typeface="Times New Roman" panose="02020603050405020304" pitchFamily="18" charset="0"/>
            </a:endParaRPr>
          </a:p>
          <a:p>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Thí</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sinh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được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sử</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dụng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tài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liệu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và</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các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thiết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bị</a:t>
            </a:r>
            <a:r>
              <a:rPr lang="en-US" sz="1600" dirty="0">
                <a:solidFill>
                  <a:schemeClr val="tx1"/>
                </a:solidFill>
                <a:latin typeface="Times New Roman" panose="02020603050405020304" pitchFamily="18" charset="0"/>
                <a:cs typeface="Times New Roman" panose="02020603050405020304" pitchFamily="18" charset="0"/>
              </a:rPr>
              <a:t> di </a:t>
            </a:r>
            <a:r>
              <a:rPr lang="en-US" sz="1600" dirty="0" err="1">
                <a:solidFill>
                  <a:schemeClr val="tx1"/>
                </a:solidFill>
                <a:latin typeface="Times New Roman" panose="02020603050405020304" pitchFamily="18" charset="0"/>
                <a:cs typeface="Times New Roman" panose="02020603050405020304" pitchFamily="18" charset="0"/>
              </a:rPr>
              <a:t>động</a:t>
            </a:r>
            <a:endParaRPr lang="en-US" sz="1600" dirty="0">
              <a:solidFill>
                <a:schemeClr val="tx1"/>
              </a:solidFill>
              <a:latin typeface="Times New Roman" panose="02020603050405020304" pitchFamily="18" charset="0"/>
              <a:cs typeface="Times New Roman" panose="02020603050405020304" pitchFamily="18" charset="0"/>
            </a:endParaRPr>
          </a:p>
          <a:p>
            <a:endParaRPr lang="en-US"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4097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CÁC THẨM QUYỀN ĐÃ PHÂN CẤP</a:t>
            </a:r>
          </a:p>
        </p:txBody>
      </p:sp>
      <p:sp>
        <p:nvSpPr>
          <p:cNvPr id="25" name="Content Placeholder 17"/>
          <p:cNvSpPr txBox="1">
            <a:spLocks/>
          </p:cNvSpPr>
          <p:nvPr/>
        </p:nvSpPr>
        <p:spPr>
          <a:xfrm>
            <a:off x="541609" y="1455491"/>
            <a:ext cx="5110161" cy="471149"/>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800" b="1" dirty="0">
                <a:latin typeface="Times New Roman" panose="02020603050405020304" pitchFamily="18" charset="0"/>
                <a:cs typeface="Times New Roman" panose="02020603050405020304" pitchFamily="18" charset="0"/>
              </a:rPr>
              <a:t>UBND CẤP TỈNH:</a:t>
            </a:r>
          </a:p>
        </p:txBody>
      </p:sp>
      <p:grpSp>
        <p:nvGrpSpPr>
          <p:cNvPr id="18" name="Group 17" descr="Small circle with number 1 inside  indicating step 1"/>
          <p:cNvGrpSpPr/>
          <p:nvPr/>
        </p:nvGrpSpPr>
        <p:grpSpPr bwMode="blackWhite">
          <a:xfrm>
            <a:off x="531552" y="2012793"/>
            <a:ext cx="558179" cy="409838"/>
            <a:chOff x="6953426" y="711274"/>
            <a:chExt cx="558179" cy="409838"/>
          </a:xfrm>
        </p:grpSpPr>
        <p:sp>
          <p:nvSpPr>
            <p:cNvPr id="19" name="Oval 18"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descr="Number 1"/>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sp>
        <p:nvSpPr>
          <p:cNvPr id="21" name="Content Placeholder 17"/>
          <p:cNvSpPr txBox="1">
            <a:spLocks/>
          </p:cNvSpPr>
          <p:nvPr/>
        </p:nvSpPr>
        <p:spPr>
          <a:xfrm>
            <a:off x="1056513" y="1966375"/>
            <a:ext cx="4585731" cy="596551"/>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600"/>
              </a:spcAft>
              <a:buNone/>
              <a:defRPr/>
            </a:pPr>
            <a:r>
              <a:rPr lang="en-US" sz="1600" b="1" dirty="0" err="1">
                <a:solidFill>
                  <a:schemeClr val="tx1"/>
                </a:solidFill>
                <a:latin typeface="Segoe UI" panose="020B0502040204020203" pitchFamily="34" charset="0"/>
                <a:cs typeface="Segoe UI" panose="020B0502040204020203" pitchFamily="34" charset="0"/>
              </a:rPr>
              <a:t>Cấp</a:t>
            </a:r>
            <a:r>
              <a:rPr lang="en-US" sz="1600" b="1" dirty="0">
                <a:solidFill>
                  <a:schemeClr val="tx1"/>
                </a:solidFill>
                <a:latin typeface="Segoe UI" panose="020B0502040204020203" pitchFamily="34" charset="0"/>
                <a:cs typeface="Segoe UI" panose="020B0502040204020203" pitchFamily="34" charset="0"/>
              </a:rPr>
              <a:t>/</a:t>
            </a:r>
            <a:r>
              <a:rPr lang="en-US" sz="1600" b="1" dirty="0" err="1">
                <a:solidFill>
                  <a:schemeClr val="tx1"/>
                </a:solidFill>
                <a:latin typeface="Segoe UI" panose="020B0502040204020203" pitchFamily="34" charset="0"/>
                <a:cs typeface="Segoe UI" panose="020B0502040204020203" pitchFamily="34" charset="0"/>
              </a:rPr>
              <a:t>sửa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đổi</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bổ</a:t>
            </a:r>
            <a:r>
              <a:rPr lang="en-US" sz="1600" b="1" dirty="0">
                <a:solidFill>
                  <a:schemeClr val="tx1"/>
                </a:solidFill>
                <a:latin typeface="Segoe UI" panose="020B0502040204020203" pitchFamily="34" charset="0"/>
                <a:cs typeface="Segoe UI" panose="020B0502040204020203" pitchFamily="34" charset="0"/>
              </a:rPr>
              <a:t> sung/</a:t>
            </a:r>
            <a:r>
              <a:rPr lang="en-US" sz="1600" b="1" dirty="0" err="1">
                <a:solidFill>
                  <a:schemeClr val="tx1"/>
                </a:solidFill>
                <a:latin typeface="Segoe UI" panose="020B0502040204020203" pitchFamily="34" charset="0"/>
                <a:cs typeface="Segoe UI" panose="020B0502040204020203" pitchFamily="34" charset="0"/>
              </a:rPr>
              <a:t>thu</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hồi</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Xác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đăng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ký</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hoạt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động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tại</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địa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ph</a:t>
            </a:r>
            <a:r>
              <a:rPr lang="vi-VN" sz="1600" b="1" dirty="0">
                <a:solidFill>
                  <a:schemeClr val="tx1"/>
                </a:solidFill>
                <a:latin typeface="Segoe UI" panose="020B0502040204020203" pitchFamily="34" charset="0"/>
                <a:cs typeface="Segoe UI" panose="020B0502040204020203" pitchFamily="34" charset="0"/>
              </a:rPr>
              <a:t>ư</a:t>
            </a:r>
            <a:r>
              <a:rPr lang="en-US" sz="1600" b="1" dirty="0" err="1">
                <a:solidFill>
                  <a:schemeClr val="tx1"/>
                </a:solidFill>
                <a:latin typeface="Segoe UI" panose="020B0502040204020203" pitchFamily="34" charset="0"/>
                <a:cs typeface="Segoe UI" panose="020B0502040204020203" pitchFamily="34" charset="0"/>
              </a:rPr>
              <a:t>ơng</a:t>
            </a:r>
            <a:endParaRPr lang="en-US" sz="1600" b="1" dirty="0">
              <a:solidFill>
                <a:schemeClr val="tx1"/>
              </a:solidFill>
              <a:cs typeface="Segoe UI"/>
            </a:endParaRPr>
          </a:p>
        </p:txBody>
      </p:sp>
      <p:grpSp>
        <p:nvGrpSpPr>
          <p:cNvPr id="33" name="Group 32" descr="Small circle with number 2 inside  indicating step 2"/>
          <p:cNvGrpSpPr/>
          <p:nvPr/>
        </p:nvGrpSpPr>
        <p:grpSpPr bwMode="blackWhite">
          <a:xfrm>
            <a:off x="531552" y="2804257"/>
            <a:ext cx="558179" cy="409838"/>
            <a:chOff x="6953426" y="711274"/>
            <a:chExt cx="558179" cy="409838"/>
          </a:xfrm>
        </p:grpSpPr>
        <p:sp>
          <p:nvSpPr>
            <p:cNvPr id="34" name="Oval 3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descr="Number 2"/>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36" name="Content Placeholder 17"/>
          <p:cNvSpPr txBox="1">
            <a:spLocks/>
          </p:cNvSpPr>
          <p:nvPr/>
        </p:nvSpPr>
        <p:spPr>
          <a:xfrm>
            <a:off x="1056513" y="2855084"/>
            <a:ext cx="4585730" cy="76391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2000"/>
              </a:spcAft>
              <a:buNone/>
              <a:defRPr/>
            </a:pPr>
            <a:r>
              <a:rPr lang="en-US" sz="1600" b="1" dirty="0" err="1">
                <a:solidFill>
                  <a:schemeClr val="tx1"/>
                </a:solidFill>
                <a:latin typeface="Segoe UI" panose="020B0502040204020203" pitchFamily="34" charset="0"/>
                <a:cs typeface="Segoe UI" panose="020B0502040204020203" pitchFamily="34" charset="0"/>
              </a:rPr>
              <a:t>Tiếp</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hồ</a:t>
            </a:r>
            <a:r>
              <a:rPr lang="en-US" sz="1600" b="1" dirty="0">
                <a:solidFill>
                  <a:schemeClr val="tx1"/>
                </a:solidFill>
                <a:latin typeface="Segoe UI" panose="020B0502040204020203" pitchFamily="34" charset="0"/>
                <a:cs typeface="Segoe UI" panose="020B0502040204020203" pitchFamily="34" charset="0"/>
              </a:rPr>
              <a:t> s</a:t>
            </a:r>
            <a:r>
              <a:rPr lang="vi-VN" sz="1600" b="1" dirty="0">
                <a:solidFill>
                  <a:schemeClr val="tx1"/>
                </a:solidFill>
                <a:latin typeface="Segoe UI" panose="020B0502040204020203" pitchFamily="34" charset="0"/>
                <a:cs typeface="Segoe UI" panose="020B0502040204020203" pitchFamily="34" charset="0"/>
              </a:rPr>
              <a:t>ơ</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thông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Hội</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nghị</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hội</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thảo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đào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về</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hàng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cấp</a:t>
            </a:r>
            <a:endParaRPr lang="en-US" sz="1600" b="1" dirty="0">
              <a:solidFill>
                <a:schemeClr val="tx1"/>
              </a:solidFill>
              <a:latin typeface="Segoe UI" panose="020B0502040204020203" pitchFamily="34" charset="0"/>
              <a:cs typeface="Segoe UI" panose="020B0502040204020203" pitchFamily="34" charset="0"/>
            </a:endParaRPr>
          </a:p>
        </p:txBody>
      </p:sp>
      <p:grpSp>
        <p:nvGrpSpPr>
          <p:cNvPr id="22" name="Group 21" descr="Small circle with number 3 inside  indicating step 3"/>
          <p:cNvGrpSpPr/>
          <p:nvPr/>
        </p:nvGrpSpPr>
        <p:grpSpPr bwMode="blackWhite">
          <a:xfrm>
            <a:off x="541609" y="3736638"/>
            <a:ext cx="558179" cy="409838"/>
            <a:chOff x="6953426" y="711274"/>
            <a:chExt cx="558179" cy="409838"/>
          </a:xfrm>
        </p:grpSpPr>
        <p:sp>
          <p:nvSpPr>
            <p:cNvPr id="24" name="Oval 2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descr="Number 3"/>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3</a:t>
              </a:r>
            </a:p>
          </p:txBody>
        </p:sp>
      </p:grpSp>
      <p:sp>
        <p:nvSpPr>
          <p:cNvPr id="32" name="Content Placeholder 17"/>
          <p:cNvSpPr txBox="1">
            <a:spLocks/>
          </p:cNvSpPr>
          <p:nvPr/>
        </p:nvSpPr>
        <p:spPr>
          <a:xfrm>
            <a:off x="993875" y="3755743"/>
            <a:ext cx="4648368" cy="761144"/>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600"/>
              </a:spcAft>
              <a:buNone/>
              <a:defRPr/>
            </a:pPr>
            <a:r>
              <a:rPr lang="en-US" sz="1600" b="1" dirty="0" err="1">
                <a:solidFill>
                  <a:schemeClr val="tx1"/>
                </a:solidFill>
                <a:latin typeface="Segoe UI" panose="020B0502040204020203" pitchFamily="34" charset="0"/>
                <a:cs typeface="Segoe UI" panose="020B0502040204020203" pitchFamily="34" charset="0"/>
              </a:rPr>
              <a:t>Tiếp</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định</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kỳ</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hàng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tháng</a:t>
            </a:r>
            <a:r>
              <a:rPr lang="en-US" sz="1600" b="1" dirty="0">
                <a:solidFill>
                  <a:schemeClr val="tx1"/>
                </a:solidFill>
                <a:latin typeface="Segoe UI" panose="020B0502040204020203" pitchFamily="34" charset="0"/>
                <a:cs typeface="Segoe UI" panose="020B0502040204020203" pitchFamily="34" charset="0"/>
              </a:rPr>
              <a:t>/6 </a:t>
            </a:r>
            <a:r>
              <a:rPr lang="en-US" sz="1600" b="1" dirty="0" err="1">
                <a:solidFill>
                  <a:schemeClr val="tx1"/>
                </a:solidFill>
                <a:latin typeface="Segoe UI" panose="020B0502040204020203" pitchFamily="34" charset="0"/>
                <a:cs typeface="Segoe UI" panose="020B0502040204020203" pitchFamily="34" charset="0"/>
              </a:rPr>
              <a:t>tháng</a:t>
            </a:r>
            <a:r>
              <a:rPr lang="en-US" sz="1600" b="1" dirty="0">
                <a:solidFill>
                  <a:schemeClr val="tx1"/>
                </a:solidFill>
                <a:latin typeface="Segoe UI" panose="020B0502040204020203" pitchFamily="34" charset="0"/>
                <a:cs typeface="Segoe UI" panose="020B0502040204020203" pitchFamily="34" charset="0"/>
              </a:rPr>
              <a:t>/01 </a:t>
            </a:r>
            <a:r>
              <a:rPr lang="en-US" sz="1600" b="1" dirty="0" err="1">
                <a:solidFill>
                  <a:schemeClr val="tx1"/>
                </a:solidFill>
                <a:latin typeface="Segoe UI" panose="020B0502040204020203" pitchFamily="34" charset="0"/>
                <a:cs typeface="Segoe UI" panose="020B0502040204020203" pitchFamily="34" charset="0"/>
              </a:rPr>
              <a:t>năm</a:t>
            </a:r>
            <a:endParaRPr lang="en-US" sz="1600" b="1" dirty="0">
              <a:solidFill>
                <a:schemeClr val="tx1"/>
              </a:solidFill>
              <a:cs typeface="Segoe UI"/>
            </a:endParaRPr>
          </a:p>
        </p:txBody>
      </p:sp>
      <p:grpSp>
        <p:nvGrpSpPr>
          <p:cNvPr id="37" name="Group 36" descr="Small circle with number 4 inside  indicating step 4"/>
          <p:cNvGrpSpPr/>
          <p:nvPr/>
        </p:nvGrpSpPr>
        <p:grpSpPr bwMode="blackWhite">
          <a:xfrm>
            <a:off x="541609" y="4593143"/>
            <a:ext cx="558179" cy="409838"/>
            <a:chOff x="6963483" y="167038"/>
            <a:chExt cx="558179" cy="409838"/>
          </a:xfrm>
        </p:grpSpPr>
        <p:sp>
          <p:nvSpPr>
            <p:cNvPr id="38" name="Oval 37" descr="Small circle"/>
            <p:cNvSpPr/>
            <p:nvPr/>
          </p:nvSpPr>
          <p:spPr bwMode="blackWhite">
            <a:xfrm>
              <a:off x="7025069" y="167038"/>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descr="Number 4"/>
            <p:cNvSpPr txBox="1">
              <a:spLocks noChangeAspect="1"/>
            </p:cNvSpPr>
            <p:nvPr/>
          </p:nvSpPr>
          <p:spPr bwMode="blackWhite">
            <a:xfrm>
              <a:off x="6963483" y="167038"/>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4</a:t>
              </a:r>
            </a:p>
          </p:txBody>
        </p:sp>
      </p:grpSp>
      <p:sp>
        <p:nvSpPr>
          <p:cNvPr id="40" name="Content Placeholder 17"/>
          <p:cNvSpPr txBox="1">
            <a:spLocks/>
          </p:cNvSpPr>
          <p:nvPr/>
        </p:nvSpPr>
        <p:spPr>
          <a:xfrm>
            <a:off x="1023090" y="4538815"/>
            <a:ext cx="4628680" cy="56353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2000"/>
              </a:spcAft>
              <a:buNone/>
              <a:defRPr/>
            </a:pPr>
            <a:r>
              <a:rPr lang="en-US" sz="1600" b="1" dirty="0" err="1">
                <a:solidFill>
                  <a:schemeClr val="tx1"/>
                </a:solidFill>
                <a:latin typeface="Segoe UI" panose="020B0502040204020203" pitchFamily="34" charset="0"/>
                <a:cs typeface="Segoe UI" panose="020B0502040204020203" pitchFamily="34" charset="0"/>
              </a:rPr>
              <a:t>Xác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thông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chấm</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dứt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hoạt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động</a:t>
            </a:r>
            <a:r>
              <a:rPr lang="en-US" sz="1600" b="1" dirty="0">
                <a:solidFill>
                  <a:schemeClr val="tx1"/>
                </a:solidFill>
                <a:latin typeface="Segoe UI" panose="020B0502040204020203" pitchFamily="34" charset="0"/>
                <a:cs typeface="Segoe UI" panose="020B0502040204020203" pitchFamily="34" charset="0"/>
              </a:rPr>
              <a:t> BHĐC </a:t>
            </a:r>
            <a:r>
              <a:rPr lang="en-US" sz="1600" b="1" dirty="0" err="1">
                <a:solidFill>
                  <a:schemeClr val="tx1"/>
                </a:solidFill>
                <a:latin typeface="Segoe UI" panose="020B0502040204020203" pitchFamily="34" charset="0"/>
                <a:cs typeface="Segoe UI" panose="020B0502040204020203" pitchFamily="34" charset="0"/>
              </a:rPr>
              <a:t>tại</a:t>
            </a:r>
            <a:r>
              <a:rPr lang="en-US" sz="1600" b="1" dirty="0">
                <a:solidFill>
                  <a:schemeClr val="tx1"/>
                </a:solidFill>
                <a:latin typeface="Segoe UI" panose="020B0502040204020203" pitchFamily="34" charset="0"/>
                <a:cs typeface="Segoe UI" panose="020B0502040204020203" pitchFamily="34" charset="0"/>
              </a:rPr>
              <a:t> 1 </a:t>
            </a:r>
            <a:r>
              <a:rPr lang="en-US" sz="1600" b="1" dirty="0" err="1">
                <a:solidFill>
                  <a:schemeClr val="tx1"/>
                </a:solidFill>
                <a:latin typeface="Segoe UI" panose="020B0502040204020203" pitchFamily="34" charset="0"/>
                <a:cs typeface="Segoe UI" panose="020B0502040204020203" pitchFamily="34" charset="0"/>
              </a:rPr>
              <a:t>địa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ph</a:t>
            </a:r>
            <a:r>
              <a:rPr lang="vi-VN" sz="1600" b="1" dirty="0">
                <a:solidFill>
                  <a:schemeClr val="tx1"/>
                </a:solidFill>
                <a:latin typeface="Segoe UI" panose="020B0502040204020203" pitchFamily="34" charset="0"/>
                <a:cs typeface="Segoe UI" panose="020B0502040204020203" pitchFamily="34" charset="0"/>
              </a:rPr>
              <a:t>ư</a:t>
            </a:r>
            <a:r>
              <a:rPr lang="en-US" sz="1600" b="1" dirty="0" err="1">
                <a:solidFill>
                  <a:schemeClr val="tx1"/>
                </a:solidFill>
                <a:latin typeface="Segoe UI" panose="020B0502040204020203" pitchFamily="34" charset="0"/>
                <a:cs typeface="Segoe UI" panose="020B0502040204020203" pitchFamily="34" charset="0"/>
              </a:rPr>
              <a:t>ơng</a:t>
            </a:r>
            <a:endParaRPr lang="en-US" sz="1600" b="1" dirty="0">
              <a:solidFill>
                <a:schemeClr val="tx1"/>
              </a:solidFill>
              <a:latin typeface="Segoe UI" panose="020B0502040204020203" pitchFamily="34" charset="0"/>
              <a:cs typeface="Segoe UI" panose="020B0502040204020203" pitchFamily="34" charset="0"/>
            </a:endParaRPr>
          </a:p>
        </p:txBody>
      </p:sp>
      <p:grpSp>
        <p:nvGrpSpPr>
          <p:cNvPr id="26" name="Group 25" descr="Small circle with number 3 inside  indicating step 3">
            <a:extLst>
              <a:ext uri="{FF2B5EF4-FFF2-40B4-BE49-F238E27FC236}">
                <a16:creationId xmlns:a16="http://schemas.microsoft.com/office/drawing/2014/main" id="{91BFE9FB-DB63-483F-8125-83FE285C49B0}"/>
              </a:ext>
            </a:extLst>
          </p:cNvPr>
          <p:cNvGrpSpPr/>
          <p:nvPr/>
        </p:nvGrpSpPr>
        <p:grpSpPr bwMode="blackWhite">
          <a:xfrm>
            <a:off x="531552" y="5344101"/>
            <a:ext cx="558179" cy="409838"/>
            <a:chOff x="6953426" y="711274"/>
            <a:chExt cx="558179" cy="409838"/>
          </a:xfrm>
        </p:grpSpPr>
        <p:sp>
          <p:nvSpPr>
            <p:cNvPr id="27" name="Oval 26" descr="Small circle">
              <a:extLst>
                <a:ext uri="{FF2B5EF4-FFF2-40B4-BE49-F238E27FC236}">
                  <a16:creationId xmlns:a16="http://schemas.microsoft.com/office/drawing/2014/main" id="{E6BD4950-9D21-4705-AF72-A7F28C5C6119}"/>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descr="Number 3">
              <a:extLst>
                <a:ext uri="{FF2B5EF4-FFF2-40B4-BE49-F238E27FC236}">
                  <a16:creationId xmlns:a16="http://schemas.microsoft.com/office/drawing/2014/main" id="{28788005-A70F-43A1-90F8-0E9051AC8CB8}"/>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5</a:t>
              </a:r>
            </a:p>
          </p:txBody>
        </p:sp>
      </p:grpSp>
      <p:sp>
        <p:nvSpPr>
          <p:cNvPr id="31" name="Content Placeholder 17">
            <a:extLst>
              <a:ext uri="{FF2B5EF4-FFF2-40B4-BE49-F238E27FC236}">
                <a16:creationId xmlns:a16="http://schemas.microsoft.com/office/drawing/2014/main" id="{C80E6378-BC21-40F9-865D-EE69800CEE37}"/>
              </a:ext>
            </a:extLst>
          </p:cNvPr>
          <p:cNvSpPr txBox="1">
            <a:spLocks/>
          </p:cNvSpPr>
          <p:nvPr/>
        </p:nvSpPr>
        <p:spPr>
          <a:xfrm>
            <a:off x="1013033" y="5419775"/>
            <a:ext cx="4504252" cy="876435"/>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r>
              <a:rPr lang="en-US" sz="1600" b="1" dirty="0">
                <a:solidFill>
                  <a:schemeClr val="tx1"/>
                </a:solidFill>
                <a:latin typeface="Segoe UI" panose="020B0502040204020203" pitchFamily="34" charset="0"/>
                <a:cs typeface="Segoe UI" panose="020B0502040204020203" pitchFamily="34" charset="0"/>
              </a:rPr>
              <a:t>Thanh </a:t>
            </a:r>
            <a:r>
              <a:rPr lang="en-US" sz="1600" b="1" dirty="0" err="1">
                <a:solidFill>
                  <a:schemeClr val="tx1"/>
                </a:solidFill>
                <a:latin typeface="Segoe UI" panose="020B0502040204020203" pitchFamily="34" charset="0"/>
                <a:cs typeface="Segoe UI" panose="020B0502040204020203" pitchFamily="34" charset="0"/>
              </a:rPr>
              <a:t>tra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kiểm</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tra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xử</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lý</a:t>
            </a:r>
            <a:r>
              <a:rPr lang="en-US" sz="1600" b="1" dirty="0">
                <a:solidFill>
                  <a:schemeClr val="tx1"/>
                </a:solidFill>
                <a:latin typeface="Segoe UI" panose="020B0502040204020203" pitchFamily="34" charset="0"/>
                <a:cs typeface="Segoe UI" panose="020B0502040204020203" pitchFamily="34" charset="0"/>
              </a:rPr>
              <a:t> vi </a:t>
            </a:r>
            <a:r>
              <a:rPr lang="en-US" sz="1600" b="1" dirty="0" err="1">
                <a:solidFill>
                  <a:schemeClr val="tx1"/>
                </a:solidFill>
                <a:latin typeface="Segoe UI" panose="020B0502040204020203" pitchFamily="34" charset="0"/>
                <a:cs typeface="Segoe UI" panose="020B0502040204020203" pitchFamily="34" charset="0"/>
              </a:rPr>
              <a:t>phạm</a:t>
            </a:r>
            <a:endParaRPr lang="en-US" sz="1600" b="1" dirty="0">
              <a:solidFill>
                <a:schemeClr val="tx1"/>
              </a:solidFill>
              <a:cs typeface="Segoe UI"/>
            </a:endParaRPr>
          </a:p>
        </p:txBody>
      </p:sp>
      <p:pic>
        <p:nvPicPr>
          <p:cNvPr id="3" name="Picture 2">
            <a:extLst>
              <a:ext uri="{FF2B5EF4-FFF2-40B4-BE49-F238E27FC236}">
                <a16:creationId xmlns:a16="http://schemas.microsoft.com/office/drawing/2014/main" id="{7C05447F-74EE-4B27-A049-6B547AE4C170}"/>
              </a:ext>
            </a:extLst>
          </p:cNvPr>
          <p:cNvPicPr>
            <a:picLocks noChangeAspect="1"/>
          </p:cNvPicPr>
          <p:nvPr/>
        </p:nvPicPr>
        <p:blipFill>
          <a:blip r:embed="rId2"/>
          <a:stretch>
            <a:fillRect/>
          </a:stretch>
        </p:blipFill>
        <p:spPr>
          <a:xfrm>
            <a:off x="6785075" y="1711873"/>
            <a:ext cx="4547616" cy="4082109"/>
          </a:xfrm>
          <a:prstGeom prst="rect">
            <a:avLst/>
          </a:prstGeom>
        </p:spPr>
      </p:pic>
    </p:spTree>
    <p:extLst>
      <p:ext uri="{BB962C8B-B14F-4D97-AF65-F5344CB8AC3E}">
        <p14:creationId xmlns:p14="http://schemas.microsoft.com/office/powerpoint/2010/main" val="11070017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57B0C-E321-4698-A02B-E8CF5F4161C3}"/>
              </a:ext>
            </a:extLst>
          </p:cNvPr>
          <p:cNvSpPr>
            <a:spLocks noGrp="1"/>
          </p:cNvSpPr>
          <p:nvPr>
            <p:ph type="title"/>
          </p:nvPr>
        </p:nvSpPr>
        <p:spPr/>
        <p:txBody>
          <a:bodyPr/>
          <a:lstStyle/>
          <a:p>
            <a:r>
              <a:rPr lang="en-US" dirty="0" err="1">
                <a:solidFill>
                  <a:schemeClr val="tx1"/>
                </a:solidFill>
                <a:latin typeface="Times New Roman" panose="02020603050405020304" pitchFamily="18" charset="0"/>
                <a:cs typeface="Times New Roman" panose="02020603050405020304" pitchFamily="18" charset="0"/>
              </a:rPr>
              <a:t>Đáp</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án</a:t>
            </a:r>
            <a:r>
              <a:rPr lang="en-US" dirty="0">
                <a:solidFill>
                  <a:schemeClr val="tx1"/>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C2810CDB-BAA4-4203-B898-19354EE8B432}"/>
              </a:ext>
            </a:extLst>
          </p:cNvPr>
          <p:cNvSpPr>
            <a:spLocks noGrp="1"/>
          </p:cNvSpPr>
          <p:nvPr>
            <p:ph sz="quarter" idx="10"/>
          </p:nvPr>
        </p:nvSpPr>
        <p:spPr>
          <a:xfrm>
            <a:off x="539495" y="1201479"/>
            <a:ext cx="11028727" cy="5528929"/>
          </a:xfrm>
        </p:spPr>
        <p:txBody>
          <a:bodyPr>
            <a:noAutofit/>
          </a:bodyPr>
          <a:lstStyle/>
          <a:p>
            <a:pPr>
              <a:lnSpc>
                <a:spcPct val="100000"/>
              </a:lnSpc>
              <a:spcBef>
                <a:spcPts val="600"/>
              </a:spcBef>
              <a:spcAft>
                <a:spcPts val="600"/>
              </a:spcAft>
            </a:pPr>
            <a:r>
              <a:rPr lang="en-US" sz="1400" b="1" dirty="0" err="1">
                <a:solidFill>
                  <a:schemeClr val="tx1"/>
                </a:solidFill>
                <a:latin typeface="Times New Roman" panose="02020603050405020304" pitchFamily="18" charset="0"/>
                <a:cs typeface="Times New Roman" panose="02020603050405020304" pitchFamily="18" charset="0"/>
              </a:rPr>
              <a:t>Câu</a:t>
            </a:r>
            <a:r>
              <a:rPr lang="en-US" sz="1400" b="1" dirty="0">
                <a:solidFill>
                  <a:schemeClr val="tx1"/>
                </a:solidFill>
                <a:latin typeface="Times New Roman" panose="02020603050405020304" pitchFamily="18" charset="0"/>
                <a:cs typeface="Times New Roman" panose="02020603050405020304" pitchFamily="18" charset="0"/>
              </a:rPr>
              <a:t> 1. </a:t>
            </a:r>
            <a:r>
              <a:rPr lang="en-US" sz="1400" dirty="0" err="1">
                <a:solidFill>
                  <a:schemeClr val="tx1"/>
                </a:solidFill>
                <a:latin typeface="Times New Roman" panose="02020603050405020304" pitchFamily="18" charset="0"/>
                <a:cs typeface="Times New Roman" panose="02020603050405020304" pitchFamily="18" charset="0"/>
              </a:rPr>
              <a:t>Có</a:t>
            </a:r>
            <a:r>
              <a:rPr lang="en-US" sz="1400" dirty="0">
                <a:solidFill>
                  <a:schemeClr val="tx1"/>
                </a:solidFill>
                <a:latin typeface="Times New Roman" panose="02020603050405020304" pitchFamily="18" charset="0"/>
                <a:cs typeface="Times New Roman" panose="02020603050405020304" pitchFamily="18" charset="0"/>
              </a:rPr>
              <a:t> 04 </a:t>
            </a:r>
            <a:r>
              <a:rPr lang="en-US" sz="1400" dirty="0" err="1">
                <a:solidFill>
                  <a:schemeClr val="tx1"/>
                </a:solidFill>
                <a:latin typeface="Times New Roman" panose="02020603050405020304" pitchFamily="18" charset="0"/>
                <a:cs typeface="Times New Roman" panose="02020603050405020304" pitchFamily="18" charset="0"/>
              </a:rPr>
              <a:t>trường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hợp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theo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khoản</a:t>
            </a:r>
            <a:r>
              <a:rPr lang="en-US" sz="1400" dirty="0">
                <a:solidFill>
                  <a:schemeClr val="tx1"/>
                </a:solidFill>
                <a:latin typeface="Times New Roman" panose="02020603050405020304" pitchFamily="18" charset="0"/>
                <a:cs typeface="Times New Roman" panose="02020603050405020304" pitchFamily="18" charset="0"/>
              </a:rPr>
              <a:t> 1 </a:t>
            </a:r>
            <a:r>
              <a:rPr lang="en-US" sz="1400" dirty="0" err="1">
                <a:solidFill>
                  <a:schemeClr val="tx1"/>
                </a:solidFill>
                <a:latin typeface="Times New Roman" panose="02020603050405020304" pitchFamily="18" charset="0"/>
                <a:cs typeface="Times New Roman" panose="02020603050405020304" pitchFamily="18" charset="0"/>
              </a:rPr>
              <a:t>Điều</a:t>
            </a:r>
            <a:r>
              <a:rPr lang="en-US" sz="1400" dirty="0">
                <a:solidFill>
                  <a:schemeClr val="tx1"/>
                </a:solidFill>
                <a:latin typeface="Times New Roman" panose="02020603050405020304" pitchFamily="18" charset="0"/>
                <a:cs typeface="Times New Roman" panose="02020603050405020304" pitchFamily="18" charset="0"/>
              </a:rPr>
              <a:t> 16 </a:t>
            </a:r>
            <a:r>
              <a:rPr lang="en-US" sz="1400" dirty="0" err="1">
                <a:solidFill>
                  <a:schemeClr val="tx1"/>
                </a:solidFill>
                <a:latin typeface="Times New Roman" panose="02020603050405020304" pitchFamily="18" charset="0"/>
                <a:cs typeface="Times New Roman" panose="02020603050405020304" pitchFamily="18" charset="0"/>
              </a:rPr>
              <a:t>Nghị</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định</a:t>
            </a:r>
            <a:r>
              <a:rPr lang="en-US" sz="1400" dirty="0">
                <a:solidFill>
                  <a:schemeClr val="tx1"/>
                </a:solidFill>
                <a:latin typeface="Times New Roman" panose="02020603050405020304" pitchFamily="18" charset="0"/>
                <a:cs typeface="Times New Roman" panose="02020603050405020304" pitchFamily="18" charset="0"/>
              </a:rPr>
              <a:t> 40/2018/NĐ-CP, </a:t>
            </a:r>
            <a:r>
              <a:rPr lang="en-US" sz="1400" dirty="0" err="1">
                <a:solidFill>
                  <a:schemeClr val="tx1"/>
                </a:solidFill>
                <a:latin typeface="Times New Roman" panose="02020603050405020304" pitchFamily="18" charset="0"/>
                <a:cs typeface="Times New Roman" panose="02020603050405020304" pitchFamily="18" charset="0"/>
              </a:rPr>
              <a:t>mỗi</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trường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hợp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tổng</a:t>
            </a:r>
            <a:r>
              <a:rPr lang="en-US" sz="1400" dirty="0">
                <a:solidFill>
                  <a:schemeClr val="tx1"/>
                </a:solidFill>
                <a:latin typeface="Times New Roman" panose="02020603050405020304" pitchFamily="18" charset="0"/>
                <a:cs typeface="Times New Roman" panose="02020603050405020304" pitchFamily="18" charset="0"/>
              </a:rPr>
              <a:t> 15 </a:t>
            </a:r>
            <a:r>
              <a:rPr lang="en-US" sz="1400" dirty="0" err="1">
                <a:solidFill>
                  <a:schemeClr val="tx1"/>
                </a:solidFill>
                <a:latin typeface="Times New Roman" panose="02020603050405020304" pitchFamily="18" charset="0"/>
                <a:cs typeface="Times New Roman" panose="02020603050405020304" pitchFamily="18" charset="0"/>
              </a:rPr>
              <a:t>điểm</a:t>
            </a:r>
            <a:r>
              <a:rPr lang="en-US" sz="1400"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spcAft>
                <a:spcPts val="600"/>
              </a:spcAft>
            </a:pP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Nêu</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đúng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và</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đầy</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đủ</a:t>
            </a:r>
            <a:r>
              <a:rPr lang="en-US" sz="1400" dirty="0">
                <a:solidFill>
                  <a:schemeClr val="tx1"/>
                </a:solidFill>
                <a:latin typeface="Times New Roman" panose="02020603050405020304" pitchFamily="18" charset="0"/>
                <a:cs typeface="Times New Roman" panose="02020603050405020304" pitchFamily="18" charset="0"/>
              </a:rPr>
              <a:t>: 10 </a:t>
            </a:r>
            <a:r>
              <a:rPr lang="en-US" sz="1400" dirty="0" err="1">
                <a:solidFill>
                  <a:schemeClr val="tx1"/>
                </a:solidFill>
                <a:latin typeface="Times New Roman" panose="02020603050405020304" pitchFamily="18" charset="0"/>
                <a:cs typeface="Times New Roman" panose="02020603050405020304" pitchFamily="18" charset="0"/>
              </a:rPr>
              <a:t>điểm</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Phân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tích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đúng</a:t>
            </a:r>
            <a:r>
              <a:rPr lang="en-US" sz="1400" dirty="0">
                <a:solidFill>
                  <a:schemeClr val="tx1"/>
                </a:solidFill>
                <a:latin typeface="Times New Roman" panose="02020603050405020304" pitchFamily="18" charset="0"/>
                <a:cs typeface="Times New Roman" panose="02020603050405020304" pitchFamily="18" charset="0"/>
              </a:rPr>
              <a:t>: 5 </a:t>
            </a:r>
            <a:r>
              <a:rPr lang="en-US" sz="1400" dirty="0" err="1">
                <a:solidFill>
                  <a:schemeClr val="tx1"/>
                </a:solidFill>
                <a:latin typeface="Times New Roman" panose="02020603050405020304" pitchFamily="18" charset="0"/>
                <a:cs typeface="Times New Roman" panose="02020603050405020304" pitchFamily="18" charset="0"/>
              </a:rPr>
              <a:t>điểm</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b="1" dirty="0">
                <a:solidFill>
                  <a:schemeClr val="tx1"/>
                </a:solidFill>
                <a:latin typeface="Times New Roman" panose="02020603050405020304" pitchFamily="18" charset="0"/>
                <a:cs typeface="Times New Roman" panose="02020603050405020304" pitchFamily="18" charset="0"/>
              </a:rPr>
              <a:t>Điều 16. Thu hồi giấy chứng nhận đăng ký hoạt động bán hàng đa cấp</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1. Bộ Công Thương thu hồi giấy chứng nhận đăng ký hoạt động bán hàng đa cấp trong những trường hợp sau đây:</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b="1" dirty="0">
                <a:solidFill>
                  <a:schemeClr val="tx1"/>
                </a:solidFill>
                <a:latin typeface="Times New Roman" panose="02020603050405020304" pitchFamily="18" charset="0"/>
                <a:cs typeface="Times New Roman" panose="02020603050405020304" pitchFamily="18" charset="0"/>
              </a:rPr>
              <a:t>a) </a:t>
            </a:r>
            <a:r>
              <a:rPr lang="vi-VN" sz="1400" b="1" dirty="0">
                <a:solidFill>
                  <a:schemeClr val="tx1"/>
                </a:solidFill>
                <a:latin typeface="Times New Roman" panose="02020603050405020304" pitchFamily="18" charset="0"/>
                <a:cs typeface="Times New Roman" panose="02020603050405020304" pitchFamily="18" charset="0"/>
              </a:rPr>
              <a:t>Giấy chứng nhận đăng ký doanh nghiệp hoặc giấy tờ có giá trị pháp lý tương đương bị thu hồi hoặc doanh nghiệp giải thể, phá sản </a:t>
            </a:r>
            <a:r>
              <a:rPr lang="vi-VN" sz="1400" dirty="0">
                <a:solidFill>
                  <a:schemeClr val="tx1"/>
                </a:solidFill>
                <a:latin typeface="Times New Roman" panose="02020603050405020304" pitchFamily="18" charset="0"/>
                <a:cs typeface="Times New Roman" panose="02020603050405020304" pitchFamily="18" charset="0"/>
              </a:rPr>
              <a:t>theo quy định của pháp luật</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u="sng" dirty="0">
                <a:solidFill>
                  <a:schemeClr val="tx1"/>
                </a:solidFill>
                <a:latin typeface="Times New Roman" panose="02020603050405020304" pitchFamily="18" charset="0"/>
                <a:cs typeface="Times New Roman" panose="02020603050405020304" pitchFamily="18" charset="0"/>
              </a:rPr>
              <a: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doanh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nghiệp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không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còn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tồn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tại</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b) Hồ sơ đề nghị cấp giấy chứng nhận đăng ký hoạt động bán hàng đa cấp có </a:t>
            </a:r>
            <a:r>
              <a:rPr lang="vi-VN" sz="1400" b="1" dirty="0">
                <a:solidFill>
                  <a:schemeClr val="tx1"/>
                </a:solidFill>
                <a:latin typeface="Times New Roman" panose="02020603050405020304" pitchFamily="18" charset="0"/>
                <a:cs typeface="Times New Roman" panose="02020603050405020304" pitchFamily="18" charset="0"/>
              </a:rPr>
              <a:t>thông tin gian dối</a:t>
            </a:r>
            <a:r>
              <a:rPr lang="vi-VN" sz="1400" dirty="0">
                <a:solidFill>
                  <a:schemeClr val="tx1"/>
                </a:solidFill>
                <a:latin typeface="Times New Roman" panose="02020603050405020304" pitchFamily="18" charset="0"/>
                <a:cs typeface="Times New Roman" panose="02020603050405020304" pitchFamily="18" charset="0"/>
              </a:rPr>
              <a:t>;</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u="sng"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hồ</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sơ</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chứng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minh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điều</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kiện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hoạt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động</a:t>
            </a:r>
            <a:r>
              <a:rPr lang="en-US" sz="1400" dirty="0">
                <a:solidFill>
                  <a:schemeClr val="tx1"/>
                </a:solidFill>
                <a:latin typeface="Times New Roman" panose="02020603050405020304" pitchFamily="18" charset="0"/>
                <a:cs typeface="Times New Roman" panose="02020603050405020304" pitchFamily="18" charset="0"/>
              </a:rPr>
              <a:t> BHĐC, </a:t>
            </a:r>
            <a:r>
              <a:rPr lang="en-US" sz="1400" dirty="0" err="1">
                <a:solidFill>
                  <a:schemeClr val="tx1"/>
                </a:solidFill>
                <a:latin typeface="Times New Roman" panose="02020603050405020304" pitchFamily="18" charset="0"/>
                <a:cs typeface="Times New Roman" panose="02020603050405020304" pitchFamily="18" charset="0"/>
              </a:rPr>
              <a:t>nếu</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hồ</a:t>
            </a:r>
            <a:r>
              <a:rPr lang="en-US" sz="1400" dirty="0">
                <a:solidFill>
                  <a:schemeClr val="tx1"/>
                </a:solidFill>
                <a:latin typeface="Times New Roman" panose="02020603050405020304" pitchFamily="18" charset="0"/>
                <a:cs typeface="Times New Roman" panose="02020603050405020304" pitchFamily="18" charset="0"/>
              </a:rPr>
              <a:t> s</a:t>
            </a:r>
            <a:r>
              <a:rPr lang="vi-VN" sz="1400" dirty="0">
                <a:solidFill>
                  <a:schemeClr val="tx1"/>
                </a:solidFill>
                <a:latin typeface="Times New Roman" panose="02020603050405020304" pitchFamily="18" charset="0"/>
                <a:cs typeface="Times New Roman" panose="02020603050405020304" pitchFamily="18" charset="0"/>
              </a:rPr>
              <a:t>ơ</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gian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dối</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nghĩa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là</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doanh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nghiệp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không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đáp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ứng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điều</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kiện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hoạt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động</a:t>
            </a:r>
            <a:r>
              <a:rPr lang="en-US" sz="1400" dirty="0">
                <a:solidFill>
                  <a:schemeClr val="tx1"/>
                </a:solidFill>
                <a:latin typeface="Times New Roman" panose="02020603050405020304" pitchFamily="18" charset="0"/>
                <a:cs typeface="Times New Roman" panose="02020603050405020304" pitchFamily="18" charset="0"/>
              </a:rPr>
              <a:t> BHĐC</a:t>
            </a: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c) Doanh nghiệp </a:t>
            </a:r>
            <a:r>
              <a:rPr lang="vi-VN" sz="1400" b="1" dirty="0">
                <a:solidFill>
                  <a:schemeClr val="tx1"/>
                </a:solidFill>
                <a:latin typeface="Times New Roman" panose="02020603050405020304" pitchFamily="18" charset="0"/>
                <a:cs typeface="Times New Roman" panose="02020603050405020304" pitchFamily="18" charset="0"/>
              </a:rPr>
              <a:t>bị xử phạt về một trong các hành vi vi phạm quy định tại khoản 1 Điều 5 hoặc khoản 3 Điều 47 </a:t>
            </a:r>
            <a:r>
              <a:rPr lang="vi-VN" sz="1400" dirty="0">
                <a:solidFill>
                  <a:schemeClr val="tx1"/>
                </a:solidFill>
                <a:latin typeface="Times New Roman" panose="02020603050405020304" pitchFamily="18" charset="0"/>
                <a:cs typeface="Times New Roman" panose="02020603050405020304" pitchFamily="18" charset="0"/>
              </a:rPr>
              <a:t>Nghị định này trong quá trình tổ chức hoạt động bán hàng đa cấp theo quy định của pháp luật;</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u="sng"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các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hành</a:t>
            </a:r>
            <a:r>
              <a:rPr lang="en-US" sz="1400" dirty="0">
                <a:solidFill>
                  <a:schemeClr val="tx1"/>
                </a:solidFill>
                <a:latin typeface="Times New Roman" panose="02020603050405020304" pitchFamily="18" charset="0"/>
                <a:cs typeface="Times New Roman" panose="02020603050405020304" pitchFamily="18" charset="0"/>
              </a:rPr>
              <a:t> vi </a:t>
            </a:r>
            <a:r>
              <a:rPr lang="en-US" sz="1400" dirty="0" err="1">
                <a:solidFill>
                  <a:schemeClr val="tx1"/>
                </a:solidFill>
                <a:latin typeface="Times New Roman" panose="02020603050405020304" pitchFamily="18" charset="0"/>
                <a:cs typeface="Times New Roman" panose="02020603050405020304" pitchFamily="18" charset="0"/>
              </a:rPr>
              <a:t>tại</a:t>
            </a:r>
            <a:r>
              <a:rPr lang="en-US" sz="1400" dirty="0">
                <a:solidFill>
                  <a:schemeClr val="tx1"/>
                </a:solidFill>
                <a:latin typeface="Times New Roman" panose="02020603050405020304" pitchFamily="18" charset="0"/>
                <a:cs typeface="Times New Roman" panose="02020603050405020304" pitchFamily="18" charset="0"/>
              </a:rPr>
              <a:t> </a:t>
            </a:r>
            <a:r>
              <a:rPr lang="vi-VN" sz="1400" dirty="0">
                <a:solidFill>
                  <a:schemeClr val="tx1"/>
                </a:solidFill>
                <a:latin typeface="Times New Roman" panose="02020603050405020304" pitchFamily="18" charset="0"/>
                <a:cs typeface="Times New Roman" panose="02020603050405020304" pitchFamily="18" charset="0"/>
              </a:rPr>
              <a:t>khoản 1 Điều 5 hoặc khoản 3 Điều 47 </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là</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các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hành</a:t>
            </a:r>
            <a:r>
              <a:rPr lang="en-US" sz="1400" dirty="0">
                <a:solidFill>
                  <a:schemeClr val="tx1"/>
                </a:solidFill>
                <a:latin typeface="Times New Roman" panose="02020603050405020304" pitchFamily="18" charset="0"/>
                <a:cs typeface="Times New Roman" panose="02020603050405020304" pitchFamily="18" charset="0"/>
              </a:rPr>
              <a:t> vi </a:t>
            </a:r>
            <a:r>
              <a:rPr lang="en-US" sz="1400" dirty="0" err="1">
                <a:solidFill>
                  <a:schemeClr val="tx1"/>
                </a:solidFill>
                <a:latin typeface="Times New Roman" panose="02020603050405020304" pitchFamily="18" charset="0"/>
                <a:cs typeface="Times New Roman" panose="02020603050405020304" pitchFamily="18" charset="0"/>
              </a:rPr>
              <a:t>bán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hàng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cấp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bất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chính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thuộc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loại</a:t>
            </a:r>
            <a:r>
              <a:rPr lang="en-US" sz="1400" dirty="0">
                <a:solidFill>
                  <a:schemeClr val="tx1"/>
                </a:solidFill>
                <a:latin typeface="Times New Roman" panose="02020603050405020304" pitchFamily="18" charset="0"/>
                <a:cs typeface="Times New Roman" panose="02020603050405020304" pitchFamily="18" charset="0"/>
              </a:rPr>
              <a:t> vi </a:t>
            </a:r>
            <a:r>
              <a:rPr lang="en-US" sz="1400" dirty="0" err="1">
                <a:solidFill>
                  <a:schemeClr val="tx1"/>
                </a:solidFill>
                <a:latin typeface="Times New Roman" panose="02020603050405020304" pitchFamily="18" charset="0"/>
                <a:cs typeface="Times New Roman" panose="02020603050405020304" pitchFamily="18" charset="0"/>
              </a:rPr>
              <a:t>phạm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nghiêm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trọng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trong</a:t>
            </a:r>
            <a:r>
              <a:rPr lang="en-US" sz="1400" dirty="0">
                <a:solidFill>
                  <a:schemeClr val="tx1"/>
                </a:solidFill>
                <a:latin typeface="Times New Roman" panose="02020603050405020304" pitchFamily="18" charset="0"/>
                <a:cs typeface="Times New Roman" panose="02020603050405020304" pitchFamily="18" charset="0"/>
              </a:rPr>
              <a:t> BHĐC</a:t>
            </a: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d) D</a:t>
            </a:r>
            <a:r>
              <a:rPr lang="en-US" sz="1400" dirty="0">
                <a:solidFill>
                  <a:schemeClr val="tx1"/>
                </a:solidFill>
                <a:latin typeface="Times New Roman" panose="02020603050405020304" pitchFamily="18" charset="0"/>
                <a:cs typeface="Times New Roman" panose="02020603050405020304" pitchFamily="18" charset="0"/>
              </a:rPr>
              <a:t>o</a:t>
            </a:r>
            <a:r>
              <a:rPr lang="vi-VN" sz="1400" dirty="0">
                <a:solidFill>
                  <a:schemeClr val="tx1"/>
                </a:solidFill>
                <a:latin typeface="Times New Roman" panose="02020603050405020304" pitchFamily="18" charset="0"/>
                <a:cs typeface="Times New Roman" panose="02020603050405020304" pitchFamily="18" charset="0"/>
              </a:rPr>
              <a:t>anh nghiệp </a:t>
            </a:r>
            <a:r>
              <a:rPr lang="vi-VN" sz="1400" b="1" dirty="0">
                <a:solidFill>
                  <a:schemeClr val="tx1"/>
                </a:solidFill>
                <a:latin typeface="Times New Roman" panose="02020603050405020304" pitchFamily="18" charset="0"/>
                <a:cs typeface="Times New Roman" panose="02020603050405020304" pitchFamily="18" charset="0"/>
              </a:rPr>
              <a:t>không khắc phục kịp thời theo yêu cầu của cơ quan có th</a:t>
            </a:r>
            <a:r>
              <a:rPr lang="en-US" sz="1400" b="1" dirty="0">
                <a:solidFill>
                  <a:schemeClr val="tx1"/>
                </a:solidFill>
                <a:latin typeface="Times New Roman" panose="02020603050405020304" pitchFamily="18" charset="0"/>
                <a:cs typeface="Times New Roman" panose="02020603050405020304" pitchFamily="18" charset="0"/>
              </a:rPr>
              <a:t>ẩ</a:t>
            </a:r>
            <a:r>
              <a:rPr lang="vi-VN" sz="1400" b="1" dirty="0">
                <a:solidFill>
                  <a:schemeClr val="tx1"/>
                </a:solidFill>
                <a:latin typeface="Times New Roman" panose="02020603050405020304" pitchFamily="18" charset="0"/>
                <a:cs typeface="Times New Roman" panose="02020603050405020304" pitchFamily="18" charset="0"/>
              </a:rPr>
              <a:t>m quy</a:t>
            </a:r>
            <a:r>
              <a:rPr lang="en-US" sz="1400" b="1" dirty="0">
                <a:solidFill>
                  <a:schemeClr val="tx1"/>
                </a:solidFill>
                <a:latin typeface="Times New Roman" panose="02020603050405020304" pitchFamily="18" charset="0"/>
                <a:cs typeface="Times New Roman" panose="02020603050405020304" pitchFamily="18" charset="0"/>
              </a:rPr>
              <a:t>ề</a:t>
            </a:r>
            <a:r>
              <a:rPr lang="vi-VN" sz="1400" b="1" dirty="0">
                <a:solidFill>
                  <a:schemeClr val="tx1"/>
                </a:solidFill>
                <a:latin typeface="Times New Roman" panose="02020603050405020304" pitchFamily="18" charset="0"/>
                <a:cs typeface="Times New Roman" panose="02020603050405020304" pitchFamily="18" charset="0"/>
              </a:rPr>
              <a:t>n về quản lý hoạt động bán hàng đa cấp để đáp ứng đầy đủ các điều kiện quy định tại Điều 7</a:t>
            </a:r>
            <a:r>
              <a:rPr lang="vi-VN" sz="1400" dirty="0">
                <a:solidFill>
                  <a:schemeClr val="tx1"/>
                </a:solidFill>
                <a:latin typeface="Times New Roman" panose="02020603050405020304" pitchFamily="18" charset="0"/>
                <a:cs typeface="Times New Roman" panose="02020603050405020304" pitchFamily="18" charset="0"/>
              </a:rPr>
              <a:t> Nghị định này trong quá trình ho</a:t>
            </a:r>
            <a:r>
              <a:rPr lang="en-US" sz="1400" dirty="0">
                <a:solidFill>
                  <a:schemeClr val="tx1"/>
                </a:solidFill>
                <a:latin typeface="Times New Roman" panose="02020603050405020304" pitchFamily="18" charset="0"/>
                <a:cs typeface="Times New Roman" panose="02020603050405020304" pitchFamily="18" charset="0"/>
              </a:rPr>
              <a:t>ạ</a:t>
            </a:r>
            <a:r>
              <a:rPr lang="vi-VN" sz="1400" dirty="0">
                <a:solidFill>
                  <a:schemeClr val="tx1"/>
                </a:solidFill>
                <a:latin typeface="Times New Roman" panose="02020603050405020304" pitchFamily="18" charset="0"/>
                <a:cs typeface="Times New Roman" panose="02020603050405020304" pitchFamily="18" charset="0"/>
              </a:rPr>
              <a:t>t đ</a:t>
            </a:r>
            <a:r>
              <a:rPr lang="en-US" sz="1400" dirty="0">
                <a:solidFill>
                  <a:schemeClr val="tx1"/>
                </a:solidFill>
                <a:latin typeface="Times New Roman" panose="02020603050405020304" pitchFamily="18" charset="0"/>
                <a:cs typeface="Times New Roman" panose="02020603050405020304" pitchFamily="18" charset="0"/>
              </a:rPr>
              <a:t>ộ</a:t>
            </a:r>
            <a:r>
              <a:rPr lang="vi-VN" sz="1400" dirty="0">
                <a:solidFill>
                  <a:schemeClr val="tx1"/>
                </a:solidFill>
                <a:latin typeface="Times New Roman" panose="02020603050405020304" pitchFamily="18" charset="0"/>
                <a:cs typeface="Times New Roman" panose="02020603050405020304" pitchFamily="18" charset="0"/>
              </a:rPr>
              <a:t>ng bán hàng đa cấp.</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u="sng"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không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đủ</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điều</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kiện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hoạt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động</a:t>
            </a:r>
            <a:r>
              <a:rPr lang="en-US" sz="1400" dirty="0">
                <a:solidFill>
                  <a:schemeClr val="tx1"/>
                </a:solidFill>
                <a:latin typeface="Times New Roman" panose="02020603050405020304" pitchFamily="18" charset="0"/>
                <a:cs typeface="Times New Roman" panose="02020603050405020304" pitchFamily="18" charset="0"/>
              </a:rPr>
              <a:t> BHĐC </a:t>
            </a:r>
          </a:p>
        </p:txBody>
      </p:sp>
    </p:spTree>
    <p:extLst>
      <p:ext uri="{BB962C8B-B14F-4D97-AF65-F5344CB8AC3E}">
        <p14:creationId xmlns:p14="http://schemas.microsoft.com/office/powerpoint/2010/main" val="31901184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57B0C-E321-4698-A02B-E8CF5F4161C3}"/>
              </a:ext>
            </a:extLst>
          </p:cNvPr>
          <p:cNvSpPr>
            <a:spLocks noGrp="1"/>
          </p:cNvSpPr>
          <p:nvPr>
            <p:ph type="title"/>
          </p:nvPr>
        </p:nvSpPr>
        <p:spPr/>
        <p:txBody>
          <a:bodyPr/>
          <a:lstStyle/>
          <a:p>
            <a:r>
              <a:rPr lang="en-US" dirty="0" err="1">
                <a:solidFill>
                  <a:schemeClr val="tx1"/>
                </a:solidFill>
                <a:latin typeface="Times New Roman" panose="02020603050405020304" pitchFamily="18" charset="0"/>
                <a:cs typeface="Times New Roman" panose="02020603050405020304" pitchFamily="18" charset="0"/>
              </a:rPr>
              <a:t>Đáp</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án</a:t>
            </a:r>
            <a:r>
              <a:rPr lang="en-US" dirty="0">
                <a:solidFill>
                  <a:schemeClr val="tx1"/>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C2810CDB-BAA4-4203-B898-19354EE8B432}"/>
              </a:ext>
            </a:extLst>
          </p:cNvPr>
          <p:cNvSpPr>
            <a:spLocks noGrp="1"/>
          </p:cNvSpPr>
          <p:nvPr>
            <p:ph sz="quarter" idx="10"/>
          </p:nvPr>
        </p:nvSpPr>
        <p:spPr>
          <a:xfrm>
            <a:off x="581636" y="1169581"/>
            <a:ext cx="11028727" cy="5528929"/>
          </a:xfrm>
        </p:spPr>
        <p:txBody>
          <a:bodyPr>
            <a:noAutofit/>
          </a:bodyPr>
          <a:lstStyle/>
          <a:p>
            <a:pPr>
              <a:lnSpc>
                <a:spcPct val="100000"/>
              </a:lnSpc>
              <a:spcBef>
                <a:spcPts val="600"/>
              </a:spcBef>
              <a:spcAft>
                <a:spcPts val="600"/>
              </a:spcAft>
            </a:pPr>
            <a:r>
              <a:rPr lang="en-US" sz="1400" b="1" dirty="0" err="1">
                <a:solidFill>
                  <a:schemeClr val="tx1"/>
                </a:solidFill>
                <a:latin typeface="Times New Roman" panose="02020603050405020304" pitchFamily="18" charset="0"/>
                <a:cs typeface="Times New Roman" panose="02020603050405020304" pitchFamily="18" charset="0"/>
              </a:rPr>
              <a:t>Câu</a:t>
            </a:r>
            <a:r>
              <a:rPr lang="en-US" sz="1400" b="1" dirty="0">
                <a:solidFill>
                  <a:schemeClr val="tx1"/>
                </a:solidFill>
                <a:latin typeface="Times New Roman" panose="02020603050405020304" pitchFamily="18" charset="0"/>
                <a:cs typeface="Times New Roman" panose="02020603050405020304" pitchFamily="18" charset="0"/>
              </a:rPr>
              <a:t> 2. </a:t>
            </a:r>
            <a:r>
              <a:rPr lang="en-US" sz="1400" dirty="0" err="1">
                <a:solidFill>
                  <a:schemeClr val="tx1"/>
                </a:solidFill>
                <a:latin typeface="Times New Roman" panose="02020603050405020304" pitchFamily="18" charset="0"/>
                <a:cs typeface="Times New Roman" panose="02020603050405020304" pitchFamily="18" charset="0"/>
              </a:rPr>
              <a:t>Có</a:t>
            </a:r>
            <a:r>
              <a:rPr lang="en-US" sz="1400" dirty="0">
                <a:solidFill>
                  <a:schemeClr val="tx1"/>
                </a:solidFill>
                <a:latin typeface="Times New Roman" panose="02020603050405020304" pitchFamily="18" charset="0"/>
                <a:cs typeface="Times New Roman" panose="02020603050405020304" pitchFamily="18" charset="0"/>
              </a:rPr>
              <a:t> 04 </a:t>
            </a:r>
            <a:r>
              <a:rPr lang="en-US" sz="1400" dirty="0" err="1">
                <a:solidFill>
                  <a:schemeClr val="tx1"/>
                </a:solidFill>
                <a:latin typeface="Times New Roman" panose="02020603050405020304" pitchFamily="18" charset="0"/>
                <a:cs typeface="Times New Roman" panose="02020603050405020304" pitchFamily="18" charset="0"/>
              </a:rPr>
              <a:t>nội</a:t>
            </a:r>
            <a:r>
              <a:rPr lang="en-US" sz="1400" dirty="0">
                <a:solidFill>
                  <a:schemeClr val="tx1"/>
                </a:solidFill>
                <a:latin typeface="Times New Roman" panose="02020603050405020304" pitchFamily="18" charset="0"/>
                <a:cs typeface="Times New Roman" panose="02020603050405020304" pitchFamily="18" charset="0"/>
              </a:rPr>
              <a:t> dung </a:t>
            </a:r>
            <a:r>
              <a:rPr lang="en-US" sz="1400" dirty="0" err="1">
                <a:solidFill>
                  <a:schemeClr val="tx1"/>
                </a:solidFill>
                <a:latin typeface="Times New Roman" panose="02020603050405020304" pitchFamily="18" charset="0"/>
                <a:cs typeface="Times New Roman" panose="02020603050405020304" pitchFamily="18" charset="0"/>
              </a:rPr>
              <a:t>theo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khoản</a:t>
            </a:r>
            <a:r>
              <a:rPr lang="en-US" sz="1400" dirty="0">
                <a:solidFill>
                  <a:schemeClr val="tx1"/>
                </a:solidFill>
                <a:latin typeface="Times New Roman" panose="02020603050405020304" pitchFamily="18" charset="0"/>
                <a:cs typeface="Times New Roman" panose="02020603050405020304" pitchFamily="18" charset="0"/>
              </a:rPr>
              <a:t> 2 </a:t>
            </a:r>
            <a:r>
              <a:rPr lang="en-US" sz="1400" dirty="0" err="1">
                <a:solidFill>
                  <a:schemeClr val="tx1"/>
                </a:solidFill>
                <a:latin typeface="Times New Roman" panose="02020603050405020304" pitchFamily="18" charset="0"/>
                <a:cs typeface="Times New Roman" panose="02020603050405020304" pitchFamily="18" charset="0"/>
              </a:rPr>
              <a:t>Điều</a:t>
            </a:r>
            <a:r>
              <a:rPr lang="en-US" sz="1400" dirty="0">
                <a:solidFill>
                  <a:schemeClr val="tx1"/>
                </a:solidFill>
                <a:latin typeface="Times New Roman" panose="02020603050405020304" pitchFamily="18" charset="0"/>
                <a:cs typeface="Times New Roman" panose="02020603050405020304" pitchFamily="18" charset="0"/>
              </a:rPr>
              <a:t> 31 </a:t>
            </a:r>
            <a:r>
              <a:rPr lang="en-US" sz="1400" dirty="0" err="1">
                <a:solidFill>
                  <a:schemeClr val="tx1"/>
                </a:solidFill>
                <a:latin typeface="Times New Roman" panose="02020603050405020304" pitchFamily="18" charset="0"/>
                <a:cs typeface="Times New Roman" panose="02020603050405020304" pitchFamily="18" charset="0"/>
              </a:rPr>
              <a:t>Nghị</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định</a:t>
            </a:r>
            <a:r>
              <a:rPr lang="en-US" sz="1400" dirty="0">
                <a:solidFill>
                  <a:schemeClr val="tx1"/>
                </a:solidFill>
                <a:latin typeface="Times New Roman" panose="02020603050405020304" pitchFamily="18" charset="0"/>
                <a:cs typeface="Times New Roman" panose="02020603050405020304" pitchFamily="18" charset="0"/>
              </a:rPr>
              <a:t> 40/2018/NĐ-CP, </a:t>
            </a:r>
            <a:r>
              <a:rPr lang="en-US" sz="1400" dirty="0" err="1">
                <a:solidFill>
                  <a:schemeClr val="tx1"/>
                </a:solidFill>
                <a:latin typeface="Times New Roman" panose="02020603050405020304" pitchFamily="18" charset="0"/>
                <a:cs typeface="Times New Roman" panose="02020603050405020304" pitchFamily="18" charset="0"/>
              </a:rPr>
              <a:t>mỗi</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trường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hợp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tổng</a:t>
            </a:r>
            <a:r>
              <a:rPr lang="en-US" sz="1400" dirty="0">
                <a:solidFill>
                  <a:schemeClr val="tx1"/>
                </a:solidFill>
                <a:latin typeface="Times New Roman" panose="02020603050405020304" pitchFamily="18" charset="0"/>
                <a:cs typeface="Times New Roman" panose="02020603050405020304" pitchFamily="18" charset="0"/>
              </a:rPr>
              <a:t> 10 </a:t>
            </a:r>
            <a:r>
              <a:rPr lang="en-US" sz="1400" dirty="0" err="1">
                <a:solidFill>
                  <a:schemeClr val="tx1"/>
                </a:solidFill>
                <a:latin typeface="Times New Roman" panose="02020603050405020304" pitchFamily="18" charset="0"/>
                <a:cs typeface="Times New Roman" panose="02020603050405020304" pitchFamily="18" charset="0"/>
              </a:rPr>
              <a:t>điểm</a:t>
            </a:r>
            <a:r>
              <a:rPr lang="en-US" sz="1400"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spcAft>
                <a:spcPts val="600"/>
              </a:spcAft>
            </a:pP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Nêu</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đúng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và</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đầy</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đủ</a:t>
            </a:r>
            <a:r>
              <a:rPr lang="en-US" sz="1400" dirty="0">
                <a:solidFill>
                  <a:schemeClr val="tx1"/>
                </a:solidFill>
                <a:latin typeface="Times New Roman" panose="02020603050405020304" pitchFamily="18" charset="0"/>
                <a:cs typeface="Times New Roman" panose="02020603050405020304" pitchFamily="18" charset="0"/>
              </a:rPr>
              <a:t>: 5 </a:t>
            </a:r>
            <a:r>
              <a:rPr lang="en-US" sz="1400" dirty="0" err="1">
                <a:solidFill>
                  <a:schemeClr val="tx1"/>
                </a:solidFill>
                <a:latin typeface="Times New Roman" panose="02020603050405020304" pitchFamily="18" charset="0"/>
                <a:cs typeface="Times New Roman" panose="02020603050405020304" pitchFamily="18" charset="0"/>
              </a:rPr>
              <a:t>điểm</a:t>
            </a:r>
            <a:endParaRPr lang="en-US" sz="1400" dirty="0">
              <a:solidFill>
                <a:schemeClr val="tx1"/>
              </a:solidFill>
              <a:latin typeface="Times New Roman" panose="02020603050405020304" pitchFamily="18" charset="0"/>
              <a:cs typeface="Times New Roman" panose="02020603050405020304" pitchFamily="18" charset="0"/>
            </a:endParaRPr>
          </a:p>
          <a:p>
            <a:pPr marL="171450" indent="-171450">
              <a:lnSpc>
                <a:spcPct val="100000"/>
              </a:lnSpc>
              <a:spcBef>
                <a:spcPts val="600"/>
              </a:spcBef>
              <a:spcAft>
                <a:spcPts val="600"/>
              </a:spcAft>
              <a:buFontTx/>
              <a:buChar char="-"/>
            </a:pPr>
            <a:r>
              <a:rPr lang="en-US" sz="1400" dirty="0" err="1">
                <a:solidFill>
                  <a:schemeClr val="tx1"/>
                </a:solidFill>
                <a:latin typeface="Times New Roman" panose="02020603050405020304" pitchFamily="18" charset="0"/>
                <a:cs typeface="Times New Roman" panose="02020603050405020304" pitchFamily="18" charset="0"/>
              </a:rPr>
              <a:t>Phân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tích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đúng</a:t>
            </a:r>
            <a:r>
              <a:rPr lang="en-US" sz="1400" dirty="0">
                <a:solidFill>
                  <a:schemeClr val="tx1"/>
                </a:solidFill>
                <a:latin typeface="Times New Roman" panose="02020603050405020304" pitchFamily="18" charset="0"/>
                <a:cs typeface="Times New Roman" panose="02020603050405020304" pitchFamily="18" charset="0"/>
              </a:rPr>
              <a:t>: 5 </a:t>
            </a:r>
            <a:r>
              <a:rPr lang="en-US" sz="1400" dirty="0" err="1">
                <a:solidFill>
                  <a:schemeClr val="tx1"/>
                </a:solidFill>
                <a:latin typeface="Times New Roman" panose="02020603050405020304" pitchFamily="18" charset="0"/>
                <a:cs typeface="Times New Roman" panose="02020603050405020304" pitchFamily="18" charset="0"/>
              </a:rPr>
              <a:t>điểm</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endParaRPr lang="en-US" sz="1400" b="1"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b="1" dirty="0">
                <a:solidFill>
                  <a:schemeClr val="tx1"/>
                </a:solidFill>
                <a:latin typeface="Times New Roman" panose="02020603050405020304" pitchFamily="18" charset="0"/>
                <a:cs typeface="Times New Roman" panose="02020603050405020304" pitchFamily="18" charset="0"/>
              </a:rPr>
              <a:t>Điều 31. Chương trình đào tạo cơ bản</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Nội dung đào tạo cơ bản bao gồm các nội dung sau:</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a) Pháp luật về bán hàng đa cấp;</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u="sng" dirty="0">
                <a:solidFill>
                  <a:schemeClr val="tx1"/>
                </a:solidFill>
                <a:latin typeface="Times New Roman" panose="02020603050405020304" pitchFamily="18" charset="0"/>
                <a:cs typeface="Times New Roman" panose="02020603050405020304" pitchFamily="18" charset="0"/>
              </a:rPr>
              <a: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giúp</a:t>
            </a:r>
            <a:r>
              <a:rPr lang="en-US" sz="1400" dirty="0">
                <a:solidFill>
                  <a:schemeClr val="tx1"/>
                </a:solidFill>
                <a:latin typeface="Times New Roman" panose="02020603050405020304" pitchFamily="18" charset="0"/>
                <a:cs typeface="Times New Roman" panose="02020603050405020304" pitchFamily="18" charset="0"/>
              </a:rPr>
              <a:t> ng</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ời</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tham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hiểu</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biết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pháp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luật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về</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quản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lý</a:t>
            </a:r>
            <a:r>
              <a:rPr lang="en-US" sz="1400" dirty="0">
                <a:solidFill>
                  <a:schemeClr val="tx1"/>
                </a:solidFill>
                <a:latin typeface="Times New Roman" panose="02020603050405020304" pitchFamily="18" charset="0"/>
                <a:cs typeface="Times New Roman" panose="02020603050405020304" pitchFamily="18" charset="0"/>
              </a:rPr>
              <a:t> BHĐC, </a:t>
            </a:r>
            <a:r>
              <a:rPr lang="en-US" sz="1400" dirty="0" err="1">
                <a:solidFill>
                  <a:schemeClr val="tx1"/>
                </a:solidFill>
                <a:latin typeface="Times New Roman" panose="02020603050405020304" pitchFamily="18" charset="0"/>
                <a:cs typeface="Times New Roman" panose="02020603050405020304" pitchFamily="18" charset="0"/>
              </a:rPr>
              <a:t>đảm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bảo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tuân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thủ</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pháp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luật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không</a:t>
            </a:r>
            <a:r>
              <a:rPr lang="en-US" sz="1400" dirty="0">
                <a:solidFill>
                  <a:schemeClr val="tx1"/>
                </a:solidFill>
                <a:latin typeface="Times New Roman" panose="02020603050405020304" pitchFamily="18" charset="0"/>
                <a:cs typeface="Times New Roman" panose="02020603050405020304" pitchFamily="18" charset="0"/>
              </a:rPr>
              <a:t> vi </a:t>
            </a:r>
            <a:r>
              <a:rPr lang="en-US" sz="1400" dirty="0" err="1">
                <a:solidFill>
                  <a:schemeClr val="tx1"/>
                </a:solidFill>
                <a:latin typeface="Times New Roman" panose="02020603050405020304" pitchFamily="18" charset="0"/>
                <a:cs typeface="Times New Roman" panose="02020603050405020304" pitchFamily="18" charset="0"/>
              </a:rPr>
              <a:t>phạm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không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biến</a:t>
            </a:r>
            <a:r>
              <a:rPr lang="en-US" sz="1400" dirty="0">
                <a:solidFill>
                  <a:schemeClr val="tx1"/>
                </a:solidFill>
                <a:latin typeface="Times New Roman" panose="02020603050405020304" pitchFamily="18" charset="0"/>
                <a:cs typeface="Times New Roman" panose="02020603050405020304" pitchFamily="18" charset="0"/>
              </a:rPr>
              <a:t> t</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ớng</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b) Các chuẩn mực đạo đức trong hoạt động bán hàng đa cấp;</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u="sng"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hoạt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động</a:t>
            </a:r>
            <a:r>
              <a:rPr lang="en-US" sz="1400" dirty="0">
                <a:solidFill>
                  <a:schemeClr val="tx1"/>
                </a:solidFill>
                <a:latin typeface="Times New Roman" panose="02020603050405020304" pitchFamily="18" charset="0"/>
                <a:cs typeface="Times New Roman" panose="02020603050405020304" pitchFamily="18" charset="0"/>
              </a:rPr>
              <a:t> BHĐC </a:t>
            </a:r>
            <a:r>
              <a:rPr lang="en-US" sz="1400" dirty="0" err="1">
                <a:solidFill>
                  <a:schemeClr val="tx1"/>
                </a:solidFill>
                <a:latin typeface="Times New Roman" panose="02020603050405020304" pitchFamily="18" charset="0"/>
                <a:cs typeface="Times New Roman" panose="02020603050405020304" pitchFamily="18" charset="0"/>
              </a:rPr>
              <a:t>dễ</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bị</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biến</a:t>
            </a:r>
            <a:r>
              <a:rPr lang="en-US" sz="1400" dirty="0">
                <a:solidFill>
                  <a:schemeClr val="tx1"/>
                </a:solidFill>
                <a:latin typeface="Times New Roman" panose="02020603050405020304" pitchFamily="18" charset="0"/>
                <a:cs typeface="Times New Roman" panose="02020603050405020304" pitchFamily="18" charset="0"/>
              </a:rPr>
              <a:t> t</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ớng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thành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lừa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đảo</a:t>
            </a:r>
            <a:r>
              <a:rPr lang="en-US" sz="1400" dirty="0">
                <a:solidFill>
                  <a:schemeClr val="tx1"/>
                </a:solidFill>
                <a:latin typeface="Times New Roman" panose="02020603050405020304" pitchFamily="18" charset="0"/>
                <a:cs typeface="Times New Roman" panose="02020603050405020304" pitchFamily="18" charset="0"/>
              </a:rPr>
              <a:t>, do </a:t>
            </a:r>
            <a:r>
              <a:rPr lang="en-US" sz="1400" dirty="0" err="1">
                <a:solidFill>
                  <a:schemeClr val="tx1"/>
                </a:solidFill>
                <a:latin typeface="Times New Roman" panose="02020603050405020304" pitchFamily="18" charset="0"/>
                <a:cs typeface="Times New Roman" panose="02020603050405020304" pitchFamily="18" charset="0"/>
              </a:rPr>
              <a:t>đó</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cần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đào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tạo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đạo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đức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kinh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doanh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cho</a:t>
            </a:r>
            <a:r>
              <a:rPr lang="en-US" sz="1400" dirty="0">
                <a:solidFill>
                  <a:schemeClr val="tx1"/>
                </a:solidFill>
                <a:latin typeface="Times New Roman" panose="02020603050405020304" pitchFamily="18" charset="0"/>
                <a:cs typeface="Times New Roman" panose="02020603050405020304" pitchFamily="18" charset="0"/>
              </a:rPr>
              <a:t> ng</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ời</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tham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gia</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c) Các nội dung cơ bản của hợp đồng tham gia bán hàng đa cấp, quy tắc hoạt động và kế hoạch trả thưởng;</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u="sng"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Giúp</a:t>
            </a:r>
            <a:r>
              <a:rPr lang="en-US" sz="1400" dirty="0">
                <a:solidFill>
                  <a:schemeClr val="tx1"/>
                </a:solidFill>
                <a:latin typeface="Times New Roman" panose="02020603050405020304" pitchFamily="18" charset="0"/>
                <a:cs typeface="Times New Roman" panose="02020603050405020304" pitchFamily="18" charset="0"/>
              </a:rPr>
              <a:t> ng</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ời</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tham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hiểu</a:t>
            </a:r>
            <a:r>
              <a:rPr lang="en-US" sz="1400" dirty="0">
                <a:solidFill>
                  <a:schemeClr val="tx1"/>
                </a:solidFill>
                <a:latin typeface="Times New Roman" panose="02020603050405020304" pitchFamily="18" charset="0"/>
                <a:cs typeface="Times New Roman" panose="02020603050405020304" pitchFamily="18" charset="0"/>
              </a:rPr>
              <a:t> đ</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ợc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nội</a:t>
            </a:r>
            <a:r>
              <a:rPr lang="en-US" sz="1400" dirty="0">
                <a:solidFill>
                  <a:schemeClr val="tx1"/>
                </a:solidFill>
                <a:latin typeface="Times New Roman" panose="02020603050405020304" pitchFamily="18" charset="0"/>
                <a:cs typeface="Times New Roman" panose="02020603050405020304" pitchFamily="18" charset="0"/>
              </a:rPr>
              <a:t> dung </a:t>
            </a:r>
            <a:r>
              <a:rPr lang="en-US" sz="1400" dirty="0" err="1">
                <a:solidFill>
                  <a:schemeClr val="tx1"/>
                </a:solidFill>
                <a:latin typeface="Times New Roman" panose="02020603050405020304" pitchFamily="18" charset="0"/>
                <a:cs typeface="Times New Roman" panose="02020603050405020304" pitchFamily="18" charset="0"/>
              </a:rPr>
              <a:t>hợp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đồng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tham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bán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hàng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cấp</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cách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thức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hoạt</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động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của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doanh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nghiệp</a:t>
            </a:r>
            <a:r>
              <a:rPr lang="en-US" sz="1400" dirty="0">
                <a:solidFill>
                  <a:schemeClr val="tx1"/>
                </a:solidFill>
                <a:latin typeface="Times New Roman" panose="02020603050405020304" pitchFamily="18" charset="0"/>
                <a:cs typeface="Times New Roman" panose="02020603050405020304" pitchFamily="18" charset="0"/>
              </a:rPr>
              <a:t> BHĐC </a:t>
            </a:r>
            <a:r>
              <a:rPr lang="en-US" sz="1400" dirty="0" err="1">
                <a:solidFill>
                  <a:schemeClr val="tx1"/>
                </a:solidFill>
                <a:latin typeface="Times New Roman" panose="02020603050405020304" pitchFamily="18" charset="0"/>
                <a:cs typeface="Times New Roman" panose="02020603050405020304" pitchFamily="18" charset="0"/>
              </a:rPr>
              <a:t>và</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cách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thức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trả</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ởng</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của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doanh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nghiệp</a:t>
            </a:r>
            <a:r>
              <a:rPr lang="en-US" sz="1400" dirty="0">
                <a:solidFill>
                  <a:schemeClr val="tx1"/>
                </a:solidFill>
                <a:latin typeface="Times New Roman" panose="02020603050405020304" pitchFamily="18" charset="0"/>
                <a:cs typeface="Times New Roman" panose="02020603050405020304" pitchFamily="18" charset="0"/>
              </a:rPr>
              <a:t> BHĐC</a:t>
            </a:r>
          </a:p>
          <a:p>
            <a:pPr>
              <a:lnSpc>
                <a:spcPct val="100000"/>
              </a:lnSpc>
              <a:spcBef>
                <a:spcPts val="600"/>
              </a:spcBef>
              <a:spcAft>
                <a:spcPts val="600"/>
              </a:spcAft>
            </a:pPr>
            <a:r>
              <a:rPr lang="vi-VN" sz="1400" dirty="0">
                <a:solidFill>
                  <a:schemeClr val="tx1"/>
                </a:solidFill>
                <a:latin typeface="Times New Roman" panose="02020603050405020304" pitchFamily="18" charset="0"/>
                <a:cs typeface="Times New Roman" panose="02020603050405020304" pitchFamily="18" charset="0"/>
              </a:rPr>
              <a:t>d) Cơ chế đánh giá việc hoàn thành chương trình đào tạo cơ bản phù hợp với nội dung và phương thức đào tạo</a:t>
            </a:r>
            <a:endParaRPr lang="en-US" sz="14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spcAft>
                <a:spcPts val="600"/>
              </a:spcAft>
            </a:pPr>
            <a:r>
              <a:rPr lang="en-US" sz="1400" u="sng" dirty="0">
                <a:solidFill>
                  <a:schemeClr val="tx1"/>
                </a:solidFill>
                <a:latin typeface="Times New Roman" panose="02020603050405020304" pitchFamily="18" charset="0"/>
                <a:cs typeface="Times New Roman" panose="02020603050405020304" pitchFamily="18" charset="0"/>
              </a:rPr>
              <a:t>Ý </a:t>
            </a:r>
            <a:r>
              <a:rPr lang="en-US" sz="1400" u="sng" dirty="0" err="1">
                <a:solidFill>
                  <a:schemeClr val="tx1"/>
                </a:solidFill>
                <a:latin typeface="Times New Roman" panose="02020603050405020304" pitchFamily="18" charset="0"/>
                <a:cs typeface="Times New Roman" panose="02020603050405020304" pitchFamily="18" charset="0"/>
              </a:rPr>
              <a:t>phân</a:t>
            </a:r>
            <a:r>
              <a:rPr lang="en-US" sz="1400" u="sng" dirty="0">
                <a:solidFill>
                  <a:schemeClr val="tx1"/>
                </a:solidFill>
                <a:latin typeface="Times New Roman" panose="02020603050405020304" pitchFamily="18" charset="0"/>
                <a:cs typeface="Times New Roman" panose="02020603050405020304" pitchFamily="18" charset="0"/>
              </a:rPr>
              <a:t> </a:t>
            </a:r>
            <a:r>
              <a:rPr lang="en-US" sz="1400" u="sng" dirty="0" err="1">
                <a:solidFill>
                  <a:schemeClr val="tx1"/>
                </a:solidFill>
                <a:latin typeface="Times New Roman" panose="02020603050405020304" pitchFamily="18" charset="0"/>
                <a:cs typeface="Times New Roman" panose="02020603050405020304" pitchFamily="18" charset="0"/>
              </a:rPr>
              <a:t>tích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giúp</a:t>
            </a:r>
            <a:r>
              <a:rPr lang="en-US" sz="1400" dirty="0">
                <a:solidFill>
                  <a:schemeClr val="tx1"/>
                </a:solidFill>
                <a:latin typeface="Times New Roman" panose="02020603050405020304" pitchFamily="18" charset="0"/>
                <a:cs typeface="Times New Roman" panose="02020603050405020304" pitchFamily="18" charset="0"/>
              </a:rPr>
              <a:t> ng</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ời</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tham</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hiểu</a:t>
            </a:r>
            <a:r>
              <a:rPr lang="en-US" sz="1400" dirty="0">
                <a:solidFill>
                  <a:schemeClr val="tx1"/>
                </a:solidFill>
                <a:latin typeface="Times New Roman" panose="02020603050405020304" pitchFamily="18" charset="0"/>
                <a:cs typeface="Times New Roman" panose="02020603050405020304" pitchFamily="18" charset="0"/>
              </a:rPr>
              <a:t> đ</a:t>
            </a:r>
            <a:r>
              <a:rPr lang="vi-VN" sz="1400" dirty="0">
                <a:solidFill>
                  <a:schemeClr val="tx1"/>
                </a:solidFill>
                <a:latin typeface="Times New Roman" panose="02020603050405020304" pitchFamily="18" charset="0"/>
                <a:cs typeface="Times New Roman" panose="02020603050405020304" pitchFamily="18" charset="0"/>
              </a:rPr>
              <a:t>ư</a:t>
            </a:r>
            <a:r>
              <a:rPr lang="en-US" sz="1400" dirty="0" err="1">
                <a:solidFill>
                  <a:schemeClr val="tx1"/>
                </a:solidFill>
                <a:latin typeface="Times New Roman" panose="02020603050405020304" pitchFamily="18" charset="0"/>
                <a:cs typeface="Times New Roman" panose="02020603050405020304" pitchFamily="18" charset="0"/>
              </a:rPr>
              <a:t>ợc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cách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thức</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đào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tạo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và</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đánh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giá</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hoàn</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thành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đào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tạo</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của</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doanh</a:t>
            </a:r>
            <a:r>
              <a:rPr lang="en-US" sz="1400" dirty="0">
                <a:solidFill>
                  <a:schemeClr val="tx1"/>
                </a:solidFill>
                <a:latin typeface="Times New Roman" panose="02020603050405020304" pitchFamily="18" charset="0"/>
                <a:cs typeface="Times New Roman" panose="02020603050405020304" pitchFamily="18" charset="0"/>
              </a:rPr>
              <a:t> </a:t>
            </a:r>
            <a:r>
              <a:rPr lang="en-US" sz="1400" dirty="0" err="1">
                <a:solidFill>
                  <a:schemeClr val="tx1"/>
                </a:solidFill>
                <a:latin typeface="Times New Roman" panose="02020603050405020304" pitchFamily="18" charset="0"/>
                <a:cs typeface="Times New Roman" panose="02020603050405020304" pitchFamily="18" charset="0"/>
              </a:rPr>
              <a:t>nghiệp</a:t>
            </a:r>
            <a:r>
              <a:rPr lang="en-US" sz="1400" dirty="0">
                <a:solidFill>
                  <a:schemeClr val="tx1"/>
                </a:solidFill>
                <a:latin typeface="Times New Roman" panose="02020603050405020304" pitchFamily="18" charset="0"/>
                <a:cs typeface="Times New Roman" panose="02020603050405020304" pitchFamily="18" charset="0"/>
              </a:rPr>
              <a:t> BHĐC</a:t>
            </a:r>
          </a:p>
        </p:txBody>
      </p:sp>
    </p:spTree>
    <p:extLst>
      <p:ext uri="{BB962C8B-B14F-4D97-AF65-F5344CB8AC3E}">
        <p14:creationId xmlns:p14="http://schemas.microsoft.com/office/powerpoint/2010/main" val="31148874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CF334-F85C-4489-9133-0ED269AF0DD3}"/>
              </a:ext>
            </a:extLst>
          </p:cNvPr>
          <p:cNvSpPr>
            <a:spLocks noGrp="1"/>
          </p:cNvSpPr>
          <p:nvPr>
            <p:ph type="title"/>
          </p:nvPr>
        </p:nvSpPr>
        <p:spPr>
          <a:xfrm>
            <a:off x="521207" y="169818"/>
            <a:ext cx="11004486" cy="692332"/>
          </a:xfrm>
        </p:spPr>
        <p:txBody>
          <a:bodyPr>
            <a:normAutofit/>
          </a:bodyPr>
          <a:lstStyle/>
          <a:p>
            <a:r>
              <a:rPr lang="en-US" dirty="0" err="1">
                <a:solidFill>
                  <a:schemeClr val="tx1"/>
                </a:solidFill>
                <a:latin typeface="Times New Roman" panose="02020603050405020304" pitchFamily="18" charset="0"/>
                <a:cs typeface="Times New Roman" panose="02020603050405020304" pitchFamily="18" charset="0"/>
              </a:rPr>
              <a:t>Ví</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dụ</a:t>
            </a:r>
            <a:r>
              <a:rPr lang="en-US" dirty="0">
                <a:solidFill>
                  <a:schemeClr val="tx1"/>
                </a:solidFill>
                <a:latin typeface="Times New Roman" panose="02020603050405020304" pitchFamily="18" charset="0"/>
                <a:cs typeface="Times New Roman" panose="02020603050405020304" pitchFamily="18" charset="0"/>
              </a:rPr>
              <a:t> 2: </a:t>
            </a:r>
            <a:r>
              <a:rPr lang="en-US" dirty="0" err="1">
                <a:solidFill>
                  <a:schemeClr val="tx1"/>
                </a:solidFill>
                <a:latin typeface="Times New Roman" panose="02020603050405020304" pitchFamily="18" charset="0"/>
                <a:cs typeface="Times New Roman" panose="02020603050405020304" pitchFamily="18" charset="0"/>
              </a:rPr>
              <a:t>Đề</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kiểm</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tra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kiến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thức</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cho</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đầu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mối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tại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địa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phương</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802EDFE-D9CB-413A-B3C1-2C007EC8E005}"/>
              </a:ext>
            </a:extLst>
          </p:cNvPr>
          <p:cNvSpPr>
            <a:spLocks noGrp="1"/>
          </p:cNvSpPr>
          <p:nvPr>
            <p:ph sz="quarter" idx="10"/>
          </p:nvPr>
        </p:nvSpPr>
        <p:spPr>
          <a:xfrm>
            <a:off x="757210" y="1161143"/>
            <a:ext cx="11004486" cy="5696857"/>
          </a:xfrm>
        </p:spPr>
        <p:txBody>
          <a:bodyPr>
            <a:noAutofit/>
          </a:bodyPr>
          <a:lstStyle/>
          <a:p>
            <a:pPr>
              <a:lnSpc>
                <a:spcPct val="100000"/>
              </a:lnSpc>
              <a:spcBef>
                <a:spcPts val="300"/>
              </a:spcBef>
              <a:spcAft>
                <a:spcPts val="600"/>
              </a:spcAft>
            </a:pPr>
            <a:r>
              <a:rPr lang="en-US" sz="1500" b="1" dirty="0" err="1">
                <a:solidFill>
                  <a:schemeClr val="tx1"/>
                </a:solidFill>
                <a:latin typeface="Times New Roman" panose="02020603050405020304" pitchFamily="18" charset="0"/>
                <a:cs typeface="Times New Roman" panose="02020603050405020304" pitchFamily="18" charset="0"/>
              </a:rPr>
              <a:t>Câu</a:t>
            </a:r>
            <a:r>
              <a:rPr lang="en-US" sz="1500" b="1" dirty="0">
                <a:solidFill>
                  <a:schemeClr val="tx1"/>
                </a:solidFill>
                <a:latin typeface="Times New Roman" panose="02020603050405020304" pitchFamily="18" charset="0"/>
                <a:cs typeface="Times New Roman" panose="02020603050405020304" pitchFamily="18" charset="0"/>
              </a:rPr>
              <a:t> 1. </a:t>
            </a:r>
            <a:r>
              <a:rPr lang="en-US" sz="1500" dirty="0" err="1">
                <a:latin typeface="Times New Roman" panose="02020603050405020304" pitchFamily="18" charset="0"/>
                <a:cs typeface="Times New Roman" panose="02020603050405020304" pitchFamily="18" charset="0"/>
              </a:rPr>
              <a:t>Nêu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quy</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định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về</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các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loại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hàng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hóa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không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được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kinh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theo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phương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thức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nêu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Nghị</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định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số</a:t>
            </a:r>
            <a:r>
              <a:rPr lang="en-US" sz="1500" dirty="0">
                <a:latin typeface="Times New Roman" panose="02020603050405020304" pitchFamily="18" charset="0"/>
                <a:cs typeface="Times New Roman" panose="02020603050405020304" pitchFamily="18" charset="0"/>
              </a:rPr>
              <a:t> 40/2018/NĐ-CP </a:t>
            </a:r>
            <a:r>
              <a:rPr lang="en-US" sz="1500" dirty="0" err="1">
                <a:latin typeface="Times New Roman" panose="02020603050405020304" pitchFamily="18" charset="0"/>
                <a:cs typeface="Times New Roman" panose="02020603050405020304" pitchFamily="18" charset="0"/>
              </a:rPr>
              <a:t>về</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quản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lý</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hoạt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động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kinh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theo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phương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thức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được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sửa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đổi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bổ</a:t>
            </a:r>
            <a:r>
              <a:rPr lang="en-US" sz="1500" dirty="0">
                <a:latin typeface="Times New Roman" panose="02020603050405020304" pitchFamily="18" charset="0"/>
                <a:cs typeface="Times New Roman" panose="02020603050405020304" pitchFamily="18" charset="0"/>
              </a:rPr>
              <a:t> sung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Nghị</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định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số</a:t>
            </a:r>
            <a:r>
              <a:rPr lang="en-US" sz="1500" dirty="0">
                <a:latin typeface="Times New Roman" panose="02020603050405020304" pitchFamily="18" charset="0"/>
                <a:cs typeface="Times New Roman" panose="02020603050405020304" pitchFamily="18" charset="0"/>
              </a:rPr>
              <a:t> 18/2023/NĐ-CP </a:t>
            </a:r>
            <a:r>
              <a:rPr lang="en-US" sz="1500" dirty="0" err="1">
                <a:latin typeface="Times New Roman" panose="02020603050405020304" pitchFamily="18" charset="0"/>
                <a:cs typeface="Times New Roman" panose="02020603050405020304" pitchFamily="18" charset="0"/>
              </a:rPr>
              <a:t>ngày</a:t>
            </a:r>
            <a:r>
              <a:rPr lang="en-US" sz="1500" dirty="0">
                <a:latin typeface="Times New Roman" panose="02020603050405020304" pitchFamily="18" charset="0"/>
                <a:cs typeface="Times New Roman" panose="02020603050405020304" pitchFamily="18" charset="0"/>
              </a:rPr>
              <a:t> 28 </a:t>
            </a:r>
            <a:r>
              <a:rPr lang="en-US" sz="1500" dirty="0" err="1">
                <a:latin typeface="Times New Roman" panose="02020603050405020304" pitchFamily="18" charset="0"/>
                <a:cs typeface="Times New Roman" panose="02020603050405020304" pitchFamily="18" charset="0"/>
              </a:rPr>
              <a:t>tháng</a:t>
            </a:r>
            <a:r>
              <a:rPr lang="en-US" sz="1500" dirty="0">
                <a:latin typeface="Times New Roman" panose="02020603050405020304" pitchFamily="18" charset="0"/>
                <a:cs typeface="Times New Roman" panose="02020603050405020304" pitchFamily="18" charset="0"/>
              </a:rPr>
              <a:t> 4 </a:t>
            </a:r>
            <a:r>
              <a:rPr lang="en-US" sz="1500" dirty="0" err="1">
                <a:latin typeface="Times New Roman" panose="02020603050405020304" pitchFamily="18" charset="0"/>
                <a:cs typeface="Times New Roman" panose="02020603050405020304" pitchFamily="18" charset="0"/>
              </a:rPr>
              <a:t>năm</a:t>
            </a:r>
            <a:r>
              <a:rPr lang="en-US" sz="1500" dirty="0">
                <a:latin typeface="Times New Roman" panose="02020603050405020304" pitchFamily="18" charset="0"/>
                <a:cs typeface="Times New Roman" panose="02020603050405020304" pitchFamily="18" charset="0"/>
              </a:rPr>
              <a:t> 2023)? (20 </a:t>
            </a:r>
            <a:r>
              <a:rPr lang="en-US" sz="1500" dirty="0" err="1">
                <a:latin typeface="Times New Roman" panose="02020603050405020304" pitchFamily="18" charset="0"/>
                <a:cs typeface="Times New Roman" panose="02020603050405020304" pitchFamily="18" charset="0"/>
              </a:rPr>
              <a:t>điểm</a:t>
            </a:r>
            <a:r>
              <a:rPr lang="en-US" sz="1500" dirty="0">
                <a:latin typeface="Times New Roman" panose="02020603050405020304" pitchFamily="18" charset="0"/>
                <a:cs typeface="Times New Roman" panose="02020603050405020304" pitchFamily="18" charset="0"/>
              </a:rPr>
              <a:t>)</a:t>
            </a:r>
          </a:p>
          <a:p>
            <a:pPr>
              <a:lnSpc>
                <a:spcPct val="100000"/>
              </a:lnSpc>
              <a:spcBef>
                <a:spcPts val="300"/>
              </a:spcBef>
              <a:spcAft>
                <a:spcPts val="600"/>
              </a:spcAft>
            </a:pPr>
            <a:r>
              <a:rPr lang="en-US" sz="1500" b="1" dirty="0" err="1">
                <a:latin typeface="Times New Roman" panose="02020603050405020304" pitchFamily="18" charset="0"/>
                <a:cs typeface="Times New Roman" panose="02020603050405020304" pitchFamily="18" charset="0"/>
              </a:rPr>
              <a:t>Câu</a:t>
            </a:r>
            <a:r>
              <a:rPr lang="en-US" sz="1500" b="1" dirty="0">
                <a:latin typeface="Times New Roman" panose="02020603050405020304" pitchFamily="18" charset="0"/>
                <a:cs typeface="Times New Roman" panose="02020603050405020304" pitchFamily="18" charset="0"/>
              </a:rPr>
              <a:t> 2. </a:t>
            </a:r>
            <a:r>
              <a:rPr lang="en-US" sz="1500" dirty="0" err="1">
                <a:latin typeface="Times New Roman" panose="02020603050405020304" pitchFamily="18" charset="0"/>
                <a:cs typeface="Times New Roman" panose="02020603050405020304" pitchFamily="18" charset="0"/>
              </a:rPr>
              <a:t>Bài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tập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tình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huống</a:t>
            </a:r>
            <a:r>
              <a:rPr lang="en-US" sz="1500" dirty="0">
                <a:latin typeface="Times New Roman" panose="02020603050405020304" pitchFamily="18" charset="0"/>
                <a:cs typeface="Times New Roman" panose="02020603050405020304" pitchFamily="18" charset="0"/>
              </a:rPr>
              <a:t> (80 </a:t>
            </a:r>
            <a:r>
              <a:rPr lang="en-US" sz="1500" dirty="0" err="1">
                <a:latin typeface="Times New Roman" panose="02020603050405020304" pitchFamily="18" charset="0"/>
                <a:cs typeface="Times New Roman" panose="02020603050405020304" pitchFamily="18" charset="0"/>
              </a:rPr>
              <a:t>điểm</a:t>
            </a:r>
            <a:r>
              <a:rPr lang="en-US" sz="1500" dirty="0">
                <a:latin typeface="Times New Roman" panose="02020603050405020304" pitchFamily="18" charset="0"/>
                <a:cs typeface="Times New Roman" panose="02020603050405020304" pitchFamily="18" charset="0"/>
              </a:rPr>
              <a:t>)</a:t>
            </a:r>
          </a:p>
          <a:p>
            <a:pPr>
              <a:lnSpc>
                <a:spcPct val="100000"/>
              </a:lnSpc>
              <a:spcBef>
                <a:spcPts val="300"/>
              </a:spcBef>
              <a:spcAft>
                <a:spcPts val="600"/>
              </a:spcAft>
            </a:pP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 </a:t>
            </a:r>
            <a:r>
              <a:rPr lang="en-US" sz="1500" dirty="0" err="1">
                <a:latin typeface="Times New Roman" panose="02020603050405020304" pitchFamily="18" charset="0"/>
                <a:cs typeface="Times New Roman" panose="02020603050405020304" pitchFamily="18" charset="0"/>
              </a:rPr>
              <a:t>là</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bán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hàng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Việt</a:t>
            </a:r>
            <a:r>
              <a:rPr lang="en-US" sz="1500" dirty="0">
                <a:latin typeface="Times New Roman" panose="02020603050405020304" pitchFamily="18" charset="0"/>
                <a:cs typeface="Times New Roman" panose="02020603050405020304" pitchFamily="18" charset="0"/>
              </a:rPr>
              <a:t> Nam (</a:t>
            </a:r>
            <a:r>
              <a:rPr lang="en-US" sz="1500" dirty="0" err="1">
                <a:latin typeface="Times New Roman" panose="02020603050405020304" pitchFamily="18" charset="0"/>
                <a:cs typeface="Times New Roman" panose="02020603050405020304" pitchFamily="18" charset="0"/>
              </a:rPr>
              <a:t>đã</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được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giấy</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chứng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nhận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đăng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ký</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hoạt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động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bán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hàng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để</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tổ</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chức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hoạt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động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kinh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theo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phương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thức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theo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quy</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định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của</a:t>
            </a:r>
            <a:r>
              <a:rPr lang="en-US" sz="1500" dirty="0">
                <a:latin typeface="Times New Roman" panose="02020603050405020304" pitchFamily="18" charset="0"/>
                <a:cs typeface="Times New Roman" panose="02020603050405020304" pitchFamily="18" charset="0"/>
              </a:rPr>
              <a:t> </a:t>
            </a:r>
            <a:r>
              <a:rPr lang="vi-VN" sz="1500" dirty="0">
                <a:latin typeface="Times New Roman" panose="02020603050405020304" pitchFamily="18" charset="0"/>
                <a:cs typeface="Times New Roman" panose="02020603050405020304" pitchFamily="18" charset="0"/>
              </a:rPr>
              <a:t>Nghị định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số</a:t>
            </a:r>
            <a:r>
              <a:rPr lang="vi-VN" sz="1500" dirty="0">
                <a:latin typeface="Times New Roman" panose="02020603050405020304" pitchFamily="18" charset="0"/>
                <a:cs typeface="Times New Roman" panose="02020603050405020304" pitchFamily="18" charset="0"/>
              </a:rPr>
              <a:t> 40/2018/NĐ-CP về quản lý hoạt động kinh doanh theo phương thức đa cấp, được sửa đổi, bổ sung tại Nghị định số 18/2023/NĐ-CP ngày 28 tháng 4 năm 2023 – sau đây gọi tắt là Nghị định số 40/2018/NĐ-CP).</a:t>
            </a:r>
            <a:endParaRPr lang="en-US" sz="1500" dirty="0">
              <a:latin typeface="Times New Roman" panose="02020603050405020304" pitchFamily="18" charset="0"/>
              <a:cs typeface="Times New Roman" panose="02020603050405020304" pitchFamily="18" charset="0"/>
            </a:endParaRPr>
          </a:p>
          <a:p>
            <a:pPr>
              <a:lnSpc>
                <a:spcPct val="100000"/>
              </a:lnSpc>
              <a:spcBef>
                <a:spcPts val="300"/>
              </a:spcBef>
              <a:spcAft>
                <a:spcPts val="600"/>
              </a:spcAft>
            </a:pPr>
            <a:r>
              <a:rPr lang="en-US" sz="1500" dirty="0" err="1">
                <a:latin typeface="Times New Roman" panose="02020603050405020304" pitchFamily="18" charset="0"/>
                <a:cs typeface="Times New Roman" panose="02020603050405020304" pitchFamily="18" charset="0"/>
              </a:rPr>
              <a:t>Ngày</a:t>
            </a:r>
            <a:r>
              <a:rPr lang="en-US" sz="1500" dirty="0">
                <a:latin typeface="Times New Roman" panose="02020603050405020304" pitchFamily="18" charset="0"/>
                <a:cs typeface="Times New Roman" panose="02020603050405020304" pitchFamily="18" charset="0"/>
              </a:rPr>
              <a:t> 01 </a:t>
            </a:r>
            <a:r>
              <a:rPr lang="en-US" sz="1500" dirty="0" err="1">
                <a:latin typeface="Times New Roman" panose="02020603050405020304" pitchFamily="18" charset="0"/>
                <a:cs typeface="Times New Roman" panose="02020603050405020304" pitchFamily="18" charset="0"/>
              </a:rPr>
              <a:t>tháng</a:t>
            </a:r>
            <a:r>
              <a:rPr lang="en-US" sz="1500" dirty="0">
                <a:latin typeface="Times New Roman" panose="02020603050405020304" pitchFamily="18" charset="0"/>
                <a:cs typeface="Times New Roman" panose="02020603050405020304" pitchFamily="18" charset="0"/>
              </a:rPr>
              <a:t> 4 </a:t>
            </a:r>
            <a:r>
              <a:rPr lang="en-US" sz="1500" dirty="0" err="1">
                <a:latin typeface="Times New Roman" panose="02020603050405020304" pitchFamily="18" charset="0"/>
                <a:cs typeface="Times New Roman" panose="02020603050405020304" pitchFamily="18" charset="0"/>
              </a:rPr>
              <a:t>năm</a:t>
            </a:r>
            <a:r>
              <a:rPr lang="en-US" sz="1500" dirty="0">
                <a:latin typeface="Times New Roman" panose="02020603050405020304" pitchFamily="18" charset="0"/>
                <a:cs typeface="Times New Roman" panose="02020603050405020304" pitchFamily="18" charset="0"/>
              </a:rPr>
              <a:t> 2024, </a:t>
            </a:r>
            <a:r>
              <a:rPr lang="en-US" sz="1500" dirty="0" err="1">
                <a:latin typeface="Times New Roman" panose="02020603050405020304" pitchFamily="18" charset="0"/>
                <a:cs typeface="Times New Roman" panose="02020603050405020304" pitchFamily="18" charset="0"/>
              </a:rPr>
              <a:t>ông</a:t>
            </a:r>
            <a:r>
              <a:rPr lang="en-US" sz="1500" dirty="0">
                <a:latin typeface="Times New Roman" panose="02020603050405020304" pitchFamily="18" charset="0"/>
                <a:cs typeface="Times New Roman" panose="02020603050405020304" pitchFamily="18" charset="0"/>
              </a:rPr>
              <a:t> B </a:t>
            </a:r>
            <a:r>
              <a:rPr lang="en-US" sz="1500" dirty="0" err="1">
                <a:latin typeface="Times New Roman" panose="02020603050405020304" pitchFamily="18" charset="0"/>
                <a:cs typeface="Times New Roman" panose="02020603050405020304" pitchFamily="18" charset="0"/>
              </a:rPr>
              <a:t>tham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gia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hội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thảo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của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tỉnh</a:t>
            </a:r>
            <a:r>
              <a:rPr lang="en-US" sz="1500" dirty="0">
                <a:latin typeface="Times New Roman" panose="02020603050405020304" pitchFamily="18" charset="0"/>
                <a:cs typeface="Times New Roman" panose="02020603050405020304" pitchFamily="18" charset="0"/>
              </a:rPr>
              <a:t> X (</a:t>
            </a:r>
            <a:r>
              <a:rPr lang="en-US" sz="1500" dirty="0" err="1">
                <a:latin typeface="Times New Roman" panose="02020603050405020304" pitchFamily="18" charset="0"/>
                <a:cs typeface="Times New Roman" panose="02020603050405020304" pitchFamily="18" charset="0"/>
              </a:rPr>
              <a:t>hội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thảo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có</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nội</a:t>
            </a:r>
            <a:r>
              <a:rPr lang="en-US" sz="1500" dirty="0">
                <a:latin typeface="Times New Roman" panose="02020603050405020304" pitchFamily="18" charset="0"/>
                <a:cs typeface="Times New Roman" panose="02020603050405020304" pitchFamily="18" charset="0"/>
              </a:rPr>
              <a:t> dung </a:t>
            </a:r>
            <a:r>
              <a:rPr lang="en-US" sz="1500" dirty="0" err="1">
                <a:latin typeface="Times New Roman" panose="02020603050405020304" pitchFamily="18" charset="0"/>
                <a:cs typeface="Times New Roman" panose="02020603050405020304" pitchFamily="18" charset="0"/>
              </a:rPr>
              <a:t>giới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thiệu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về</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 </a:t>
            </a:r>
            <a:r>
              <a:rPr lang="en-US" sz="1500" dirty="0" err="1">
                <a:latin typeface="Times New Roman" panose="02020603050405020304" pitchFamily="18" charset="0"/>
                <a:cs typeface="Times New Roman" panose="02020603050405020304" pitchFamily="18" charset="0"/>
              </a:rPr>
              <a:t>sản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phẩm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bán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hàng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của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 </a:t>
            </a:r>
            <a:r>
              <a:rPr lang="en-US" sz="1500" dirty="0" err="1">
                <a:latin typeface="Times New Roman" panose="02020603050405020304" pitchFamily="18" charset="0"/>
                <a:cs typeface="Times New Roman" panose="02020603050405020304" pitchFamily="18" charset="0"/>
              </a:rPr>
              <a:t>quy</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tắc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hoạt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động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kế</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hoạch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trả</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thưởng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của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 </a:t>
            </a:r>
            <a:r>
              <a:rPr lang="en-US" sz="1500" dirty="0" err="1">
                <a:latin typeface="Times New Roman" panose="02020603050405020304" pitchFamily="18" charset="0"/>
                <a:cs typeface="Times New Roman" panose="02020603050405020304" pitchFamily="18" charset="0"/>
              </a:rPr>
              <a:t>Ngay</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sau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khi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tham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gia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hội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thảo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ông</a:t>
            </a:r>
            <a:r>
              <a:rPr lang="en-US" sz="1500" dirty="0">
                <a:latin typeface="Times New Roman" panose="02020603050405020304" pitchFamily="18" charset="0"/>
                <a:cs typeface="Times New Roman" panose="02020603050405020304" pitchFamily="18" charset="0"/>
              </a:rPr>
              <a:t> B </a:t>
            </a:r>
            <a:r>
              <a:rPr lang="en-US" sz="1500" dirty="0" err="1">
                <a:latin typeface="Times New Roman" panose="02020603050405020304" pitchFamily="18" charset="0"/>
                <a:cs typeface="Times New Roman" panose="02020603050405020304" pitchFamily="18" charset="0"/>
              </a:rPr>
              <a:t>đã</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quyết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định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ký</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hợp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đồng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tham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gia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bán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hàng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với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 </a:t>
            </a:r>
            <a:r>
              <a:rPr lang="en-US" sz="1500" dirty="0" err="1">
                <a:latin typeface="Times New Roman" panose="02020603050405020304" pitchFamily="18" charset="0"/>
                <a:cs typeface="Times New Roman" panose="02020603050405020304" pitchFamily="18" charset="0"/>
              </a:rPr>
              <a:t>Căn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cước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công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dân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của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ông</a:t>
            </a:r>
            <a:r>
              <a:rPr lang="en-US" sz="1500" dirty="0">
                <a:latin typeface="Times New Roman" panose="02020603050405020304" pitchFamily="18" charset="0"/>
                <a:cs typeface="Times New Roman" panose="02020603050405020304" pitchFamily="18" charset="0"/>
              </a:rPr>
              <a:t> B </a:t>
            </a:r>
            <a:r>
              <a:rPr lang="en-US" sz="1500" dirty="0" err="1">
                <a:latin typeface="Times New Roman" panose="02020603050405020304" pitchFamily="18" charset="0"/>
                <a:cs typeface="Times New Roman" panose="02020603050405020304" pitchFamily="18" charset="0"/>
              </a:rPr>
              <a:t>ghi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nhận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địa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chỉ</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thường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trú</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của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ông</a:t>
            </a:r>
            <a:r>
              <a:rPr lang="en-US" sz="1500" dirty="0">
                <a:latin typeface="Times New Roman" panose="02020603050405020304" pitchFamily="18" charset="0"/>
                <a:cs typeface="Times New Roman" panose="02020603050405020304" pitchFamily="18" charset="0"/>
              </a:rPr>
              <a:t> B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tỉnh</a:t>
            </a:r>
            <a:r>
              <a:rPr lang="en-US" sz="1500" dirty="0">
                <a:latin typeface="Times New Roman" panose="02020603050405020304" pitchFamily="18" charset="0"/>
                <a:cs typeface="Times New Roman" panose="02020603050405020304" pitchFamily="18" charset="0"/>
              </a:rPr>
              <a:t> X, </a:t>
            </a:r>
            <a:r>
              <a:rPr lang="en-US" sz="1500" dirty="0" err="1">
                <a:latin typeface="Times New Roman" panose="02020603050405020304" pitchFamily="18" charset="0"/>
                <a:cs typeface="Times New Roman" panose="02020603050405020304" pitchFamily="18" charset="0"/>
              </a:rPr>
              <a:t>tuy</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nhiên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trên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thực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tế</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ông</a:t>
            </a:r>
            <a:r>
              <a:rPr lang="en-US" sz="1500" dirty="0">
                <a:latin typeface="Times New Roman" panose="02020603050405020304" pitchFamily="18" charset="0"/>
                <a:cs typeface="Times New Roman" panose="02020603050405020304" pitchFamily="18" charset="0"/>
              </a:rPr>
              <a:t> B </a:t>
            </a:r>
            <a:r>
              <a:rPr lang="en-US" sz="1500" dirty="0" err="1">
                <a:latin typeface="Times New Roman" panose="02020603050405020304" pitchFamily="18" charset="0"/>
                <a:cs typeface="Times New Roman" panose="02020603050405020304" pitchFamily="18" charset="0"/>
              </a:rPr>
              <a:t>không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cư</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trú</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địa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chỉ</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thường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trú</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mà</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đã</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đăng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ký</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tạm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trú</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tỉnh</a:t>
            </a:r>
            <a:r>
              <a:rPr lang="en-US" sz="1500" dirty="0">
                <a:latin typeface="Times New Roman" panose="02020603050405020304" pitchFamily="18" charset="0"/>
                <a:cs typeface="Times New Roman" panose="02020603050405020304" pitchFamily="18" charset="0"/>
              </a:rPr>
              <a:t> Y.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thời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điểm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ngày</a:t>
            </a:r>
            <a:r>
              <a:rPr lang="en-US" sz="1500" dirty="0">
                <a:latin typeface="Times New Roman" panose="02020603050405020304" pitchFamily="18" charset="0"/>
                <a:cs typeface="Times New Roman" panose="02020603050405020304" pitchFamily="18" charset="0"/>
              </a:rPr>
              <a:t> 01 </a:t>
            </a:r>
            <a:r>
              <a:rPr lang="en-US" sz="1500" dirty="0" err="1">
                <a:latin typeface="Times New Roman" panose="02020603050405020304" pitchFamily="18" charset="0"/>
                <a:cs typeface="Times New Roman" panose="02020603050405020304" pitchFamily="18" charset="0"/>
              </a:rPr>
              <a:t>tháng</a:t>
            </a:r>
            <a:r>
              <a:rPr lang="en-US" sz="1500" dirty="0">
                <a:latin typeface="Times New Roman" panose="02020603050405020304" pitchFamily="18" charset="0"/>
                <a:cs typeface="Times New Roman" panose="02020603050405020304" pitchFamily="18" charset="0"/>
              </a:rPr>
              <a:t> 4 </a:t>
            </a:r>
            <a:r>
              <a:rPr lang="en-US" sz="1500" dirty="0" err="1">
                <a:latin typeface="Times New Roman" panose="02020603050405020304" pitchFamily="18" charset="0"/>
                <a:cs typeface="Times New Roman" panose="02020603050405020304" pitchFamily="18" charset="0"/>
              </a:rPr>
              <a:t>năm</a:t>
            </a:r>
            <a:r>
              <a:rPr lang="en-US" sz="1500" dirty="0">
                <a:latin typeface="Times New Roman" panose="02020603050405020304" pitchFamily="18" charset="0"/>
                <a:cs typeface="Times New Roman" panose="02020603050405020304" pitchFamily="18" charset="0"/>
              </a:rPr>
              <a:t> 2024, </a:t>
            </a:r>
            <a:r>
              <a:rPr lang="en-US" sz="1500" dirty="0" err="1">
                <a:latin typeface="Times New Roman" panose="02020603050405020304" pitchFamily="18" charset="0"/>
                <a:cs typeface="Times New Roman" panose="02020603050405020304" pitchFamily="18" charset="0"/>
              </a:rPr>
              <a:t>doanh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nghiệp</a:t>
            </a:r>
            <a:r>
              <a:rPr lang="en-US" sz="1500" dirty="0">
                <a:latin typeface="Times New Roman" panose="02020603050405020304" pitchFamily="18" charset="0"/>
                <a:cs typeface="Times New Roman" panose="02020603050405020304" pitchFamily="18" charset="0"/>
              </a:rPr>
              <a:t> A </a:t>
            </a:r>
            <a:r>
              <a:rPr lang="en-US" sz="1500" dirty="0" err="1">
                <a:latin typeface="Times New Roman" panose="02020603050405020304" pitchFamily="18" charset="0"/>
                <a:cs typeface="Times New Roman" panose="02020603050405020304" pitchFamily="18" charset="0"/>
              </a:rPr>
              <a:t>chưa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được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xác</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nhận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đăng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ký</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hoạt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động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bán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hàng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đa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cấp</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tỉnh</a:t>
            </a:r>
            <a:r>
              <a:rPr lang="en-US" sz="1500" dirty="0">
                <a:latin typeface="Times New Roman" panose="02020603050405020304" pitchFamily="18" charset="0"/>
                <a:cs typeface="Times New Roman" panose="02020603050405020304" pitchFamily="18" charset="0"/>
              </a:rPr>
              <a:t> X </a:t>
            </a:r>
            <a:r>
              <a:rPr lang="en-US" sz="1500" dirty="0" err="1">
                <a:latin typeface="Times New Roman" panose="02020603050405020304" pitchFamily="18" charset="0"/>
                <a:cs typeface="Times New Roman" panose="02020603050405020304" pitchFamily="18" charset="0"/>
              </a:rPr>
              <a:t>và</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tỉnh</a:t>
            </a:r>
            <a:r>
              <a:rPr lang="en-US" sz="1500" dirty="0">
                <a:latin typeface="Times New Roman" panose="02020603050405020304" pitchFamily="18" charset="0"/>
                <a:cs typeface="Times New Roman" panose="02020603050405020304" pitchFamily="18" charset="0"/>
              </a:rPr>
              <a:t> Y.</a:t>
            </a:r>
          </a:p>
          <a:p>
            <a:pPr>
              <a:lnSpc>
                <a:spcPct val="100000"/>
              </a:lnSpc>
              <a:spcBef>
                <a:spcPts val="300"/>
              </a:spcBef>
              <a:spcAft>
                <a:spcPts val="600"/>
              </a:spcAft>
            </a:pPr>
            <a:r>
              <a:rPr lang="vi-VN" sz="1500" dirty="0">
                <a:latin typeface="Times New Roman" panose="02020603050405020304" pitchFamily="18" charset="0"/>
                <a:cs typeface="Times New Roman" panose="02020603050405020304" pitchFamily="18" charset="0"/>
              </a:rPr>
              <a:t>Trong phạm vi quy định tại Nghị định số 40/2018/NĐ-CP:</a:t>
            </a:r>
            <a:endParaRPr lang="en-US" sz="1500" dirty="0">
              <a:latin typeface="Times New Roman" panose="02020603050405020304" pitchFamily="18" charset="0"/>
              <a:cs typeface="Times New Roman" panose="02020603050405020304" pitchFamily="18" charset="0"/>
            </a:endParaRPr>
          </a:p>
          <a:p>
            <a:pPr>
              <a:lnSpc>
                <a:spcPct val="100000"/>
              </a:lnSpc>
              <a:spcBef>
                <a:spcPts val="300"/>
              </a:spcBef>
              <a:spcAft>
                <a:spcPts val="600"/>
              </a:spcAft>
            </a:pPr>
            <a:r>
              <a:rPr lang="vi-VN" sz="1500" dirty="0">
                <a:latin typeface="Times New Roman" panose="02020603050405020304" pitchFamily="18" charset="0"/>
                <a:cs typeface="Times New Roman" panose="02020603050405020304" pitchFamily="18" charset="0"/>
              </a:rPr>
              <a:t>1. Xác định hội thảo của doanh nghiệp A tổ chức tại tỉnh X như mô tả ở trên có phải là hội thảo về bán hàng đa cấp không, nêu lý do?</a:t>
            </a:r>
            <a:endParaRPr lang="en-US" sz="1500" dirty="0">
              <a:latin typeface="Times New Roman" panose="02020603050405020304" pitchFamily="18" charset="0"/>
              <a:cs typeface="Times New Roman" panose="02020603050405020304" pitchFamily="18" charset="0"/>
            </a:endParaRPr>
          </a:p>
          <a:p>
            <a:pPr>
              <a:lnSpc>
                <a:spcPct val="100000"/>
              </a:lnSpc>
              <a:spcBef>
                <a:spcPts val="300"/>
              </a:spcBef>
              <a:spcAft>
                <a:spcPts val="600"/>
              </a:spcAft>
            </a:pPr>
            <a:r>
              <a:rPr lang="vi-VN" sz="1500" dirty="0">
                <a:latin typeface="Times New Roman" panose="02020603050405020304" pitchFamily="18" charset="0"/>
                <a:cs typeface="Times New Roman" panose="02020603050405020304" pitchFamily="18" charset="0"/>
              </a:rPr>
              <a:t>2. Xác định doanh nghiệp A có trách nhiệm thực hiện thủ tục đăng ký hoạt động bán hàng đa cấp tại tỉnh X không, nêu lý do? </a:t>
            </a:r>
            <a:endParaRPr lang="en-US" sz="1500" dirty="0">
              <a:latin typeface="Times New Roman" panose="02020603050405020304" pitchFamily="18" charset="0"/>
              <a:cs typeface="Times New Roman" panose="02020603050405020304" pitchFamily="18" charset="0"/>
            </a:endParaRPr>
          </a:p>
          <a:p>
            <a:pPr>
              <a:lnSpc>
                <a:spcPct val="100000"/>
              </a:lnSpc>
              <a:spcBef>
                <a:spcPts val="300"/>
              </a:spcBef>
              <a:spcAft>
                <a:spcPts val="600"/>
              </a:spcAft>
            </a:pPr>
            <a:r>
              <a:rPr lang="vi-VN" sz="1500" dirty="0">
                <a:latin typeface="Times New Roman" panose="02020603050405020304" pitchFamily="18" charset="0"/>
                <a:cs typeface="Times New Roman" panose="02020603050405020304" pitchFamily="18" charset="0"/>
              </a:rPr>
              <a:t>3. Xác định doanh nghiệp A có trách nhiệm thực hiện thủ tục đăng ký hoạt động bán hàng đa cấp tại tỉnh Y không, nêu lý do? </a:t>
            </a:r>
            <a:endParaRPr lang="en-US" sz="1500" dirty="0">
              <a:latin typeface="Times New Roman" panose="02020603050405020304" pitchFamily="18" charset="0"/>
              <a:cs typeface="Times New Roman" panose="02020603050405020304" pitchFamily="18" charset="0"/>
            </a:endParaRPr>
          </a:p>
          <a:p>
            <a:pPr>
              <a:lnSpc>
                <a:spcPct val="100000"/>
              </a:lnSpc>
              <a:spcBef>
                <a:spcPts val="300"/>
              </a:spcBef>
              <a:spcAft>
                <a:spcPts val="600"/>
              </a:spcAft>
            </a:pPr>
            <a:r>
              <a:rPr lang="vi-VN" sz="1500" dirty="0">
                <a:latin typeface="Times New Roman" panose="02020603050405020304" pitchFamily="18" charset="0"/>
                <a:cs typeface="Times New Roman" panose="02020603050405020304" pitchFamily="18" charset="0"/>
              </a:rPr>
              <a:t>4. Nêu và phân tích các hành vi có dấu hiệu vi phạm của doanh nghiệp A trong tình huống này? </a:t>
            </a:r>
            <a:endParaRPr lang="en-US" sz="1500" dirty="0">
              <a:latin typeface="Times New Roman" panose="02020603050405020304" pitchFamily="18" charset="0"/>
              <a:cs typeface="Times New Roman" panose="02020603050405020304" pitchFamily="18" charset="0"/>
            </a:endParaRPr>
          </a:p>
          <a:p>
            <a:pPr>
              <a:lnSpc>
                <a:spcPct val="100000"/>
              </a:lnSpc>
              <a:spcBef>
                <a:spcPts val="300"/>
              </a:spcBef>
              <a:spcAft>
                <a:spcPts val="600"/>
              </a:spcAft>
            </a:pP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Thời</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gian</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làm</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bài</a:t>
            </a:r>
            <a:r>
              <a:rPr lang="en-US" sz="1500" dirty="0">
                <a:solidFill>
                  <a:schemeClr val="tx1"/>
                </a:solidFill>
                <a:latin typeface="Times New Roman" panose="02020603050405020304" pitchFamily="18" charset="0"/>
                <a:cs typeface="Times New Roman" panose="02020603050405020304" pitchFamily="18" charset="0"/>
              </a:rPr>
              <a:t> 120 </a:t>
            </a:r>
            <a:r>
              <a:rPr lang="en-US" sz="1500" dirty="0" err="1">
                <a:solidFill>
                  <a:schemeClr val="tx1"/>
                </a:solidFill>
                <a:latin typeface="Times New Roman" panose="02020603050405020304" pitchFamily="18" charset="0"/>
                <a:cs typeface="Times New Roman" panose="02020603050405020304" pitchFamily="18" charset="0"/>
              </a:rPr>
              <a:t>phút</a:t>
            </a:r>
            <a:r>
              <a:rPr lang="en-US" sz="1500" dirty="0">
                <a:solidFill>
                  <a:schemeClr val="tx1"/>
                </a:solidFill>
                <a:latin typeface="Times New Roman" panose="02020603050405020304" pitchFamily="18" charset="0"/>
                <a:cs typeface="Times New Roman" panose="02020603050405020304" pitchFamily="18" charset="0"/>
              </a:rPr>
              <a:t> bao </a:t>
            </a:r>
            <a:r>
              <a:rPr lang="en-US" sz="1500" dirty="0" err="1">
                <a:solidFill>
                  <a:schemeClr val="tx1"/>
                </a:solidFill>
                <a:latin typeface="Times New Roman" panose="02020603050405020304" pitchFamily="18" charset="0"/>
                <a:cs typeface="Times New Roman" panose="02020603050405020304" pitchFamily="18" charset="0"/>
              </a:rPr>
              <a:t>gồm</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thời</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gian</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chép</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đề</a:t>
            </a:r>
            <a:endParaRPr lang="en-US" sz="15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300"/>
              </a:spcBef>
              <a:spcAft>
                <a:spcPts val="600"/>
              </a:spcAft>
            </a:pP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Thí</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sinh</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không</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được</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sử</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dụng</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tài</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liệu</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và</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các</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thiết</a:t>
            </a:r>
            <a:r>
              <a:rPr lang="en-US" sz="1500" dirty="0">
                <a:solidFill>
                  <a:schemeClr val="tx1"/>
                </a:solidFill>
                <a:latin typeface="Times New Roman" panose="02020603050405020304" pitchFamily="18" charset="0"/>
                <a:cs typeface="Times New Roman" panose="02020603050405020304" pitchFamily="18" charset="0"/>
              </a:rPr>
              <a:t> </a:t>
            </a:r>
            <a:r>
              <a:rPr lang="en-US" sz="1500" dirty="0" err="1">
                <a:solidFill>
                  <a:schemeClr val="tx1"/>
                </a:solidFill>
                <a:latin typeface="Times New Roman" panose="02020603050405020304" pitchFamily="18" charset="0"/>
                <a:cs typeface="Times New Roman" panose="02020603050405020304" pitchFamily="18" charset="0"/>
              </a:rPr>
              <a:t>bị</a:t>
            </a:r>
            <a:r>
              <a:rPr lang="en-US" sz="1500" dirty="0">
                <a:solidFill>
                  <a:schemeClr val="tx1"/>
                </a:solidFill>
                <a:latin typeface="Times New Roman" panose="02020603050405020304" pitchFamily="18" charset="0"/>
                <a:cs typeface="Times New Roman" panose="02020603050405020304" pitchFamily="18" charset="0"/>
              </a:rPr>
              <a:t> di </a:t>
            </a:r>
            <a:r>
              <a:rPr lang="en-US" sz="1500" dirty="0" err="1">
                <a:solidFill>
                  <a:schemeClr val="tx1"/>
                </a:solidFill>
                <a:latin typeface="Times New Roman" panose="02020603050405020304" pitchFamily="18" charset="0"/>
                <a:cs typeface="Times New Roman" panose="02020603050405020304" pitchFamily="18" charset="0"/>
              </a:rPr>
              <a:t>động</a:t>
            </a:r>
            <a:endParaRPr lang="en-US" sz="1500" dirty="0">
              <a:solidFill>
                <a:schemeClr val="tx1"/>
              </a:solidFill>
              <a:latin typeface="Times New Roman" panose="02020603050405020304" pitchFamily="18" charset="0"/>
              <a:cs typeface="Times New Roman" panose="02020603050405020304" pitchFamily="18" charset="0"/>
            </a:endParaRPr>
          </a:p>
          <a:p>
            <a:pPr>
              <a:lnSpc>
                <a:spcPct val="120000"/>
              </a:lnSpc>
              <a:spcBef>
                <a:spcPts val="0"/>
              </a:spcBef>
              <a:spcAft>
                <a:spcPts val="0"/>
              </a:spcAft>
            </a:pPr>
            <a:endParaRPr lang="en-US"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151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57B0C-E321-4698-A02B-E8CF5F4161C3}"/>
              </a:ext>
            </a:extLst>
          </p:cNvPr>
          <p:cNvSpPr>
            <a:spLocks noGrp="1"/>
          </p:cNvSpPr>
          <p:nvPr>
            <p:ph type="title"/>
          </p:nvPr>
        </p:nvSpPr>
        <p:spPr>
          <a:xfrm>
            <a:off x="521207" y="0"/>
            <a:ext cx="6877119" cy="871870"/>
          </a:xfrm>
        </p:spPr>
        <p:txBody>
          <a:bodyPr/>
          <a:lstStyle/>
          <a:p>
            <a:r>
              <a:rPr lang="en-US" dirty="0" err="1">
                <a:solidFill>
                  <a:schemeClr val="tx1"/>
                </a:solidFill>
                <a:latin typeface="Times New Roman" panose="02020603050405020304" pitchFamily="18" charset="0"/>
                <a:cs typeface="Times New Roman" panose="02020603050405020304" pitchFamily="18" charset="0"/>
              </a:rPr>
              <a:t>Đáp</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án</a:t>
            </a:r>
            <a:r>
              <a:rPr lang="en-US" dirty="0">
                <a:solidFill>
                  <a:schemeClr val="tx1"/>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C2810CDB-BAA4-4203-B898-19354EE8B432}"/>
              </a:ext>
            </a:extLst>
          </p:cNvPr>
          <p:cNvSpPr>
            <a:spLocks noGrp="1"/>
          </p:cNvSpPr>
          <p:nvPr>
            <p:ph sz="quarter" idx="10"/>
          </p:nvPr>
        </p:nvSpPr>
        <p:spPr>
          <a:xfrm>
            <a:off x="539495" y="1201479"/>
            <a:ext cx="11028727" cy="5528929"/>
          </a:xfrm>
        </p:spPr>
        <p:txBody>
          <a:bodyPr>
            <a:noAutofit/>
          </a:bodyPr>
          <a:lstStyle/>
          <a:p>
            <a:pPr>
              <a:lnSpc>
                <a:spcPct val="100000"/>
              </a:lnSpc>
              <a:spcBef>
                <a:spcPts val="600"/>
              </a:spcBef>
              <a:spcAft>
                <a:spcPts val="600"/>
              </a:spcAft>
            </a:pPr>
            <a:r>
              <a:rPr lang="en-US" sz="1800" dirty="0" err="1">
                <a:solidFill>
                  <a:schemeClr val="tx1"/>
                </a:solidFill>
                <a:latin typeface="Times New Roman" panose="02020603050405020304" pitchFamily="18" charset="0"/>
                <a:cs typeface="Times New Roman" panose="02020603050405020304" pitchFamily="18" charset="0"/>
              </a:rPr>
              <a:t>Câu</a:t>
            </a:r>
            <a:r>
              <a:rPr lang="en-US" sz="1800" dirty="0">
                <a:solidFill>
                  <a:schemeClr val="tx1"/>
                </a:solidFill>
                <a:latin typeface="Times New Roman" panose="02020603050405020304" pitchFamily="18" charset="0"/>
                <a:cs typeface="Times New Roman" panose="02020603050405020304" pitchFamily="18" charset="0"/>
              </a:rPr>
              <a:t> 1. </a:t>
            </a:r>
            <a:r>
              <a:rPr lang="en-US" sz="1800" dirty="0" err="1">
                <a:latin typeface="Times New Roman" panose="02020603050405020304" pitchFamily="18" charset="0"/>
                <a:cs typeface="Times New Roman" panose="02020603050405020304" pitchFamily="18" charset="0"/>
              </a:rPr>
              <a:t>Căn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cứ</a:t>
            </a:r>
            <a:r>
              <a:rPr lang="en-US" sz="1800" dirty="0">
                <a:latin typeface="Times New Roman" panose="02020603050405020304" pitchFamily="18" charset="0"/>
                <a:cs typeface="Times New Roman" panose="02020603050405020304" pitchFamily="18" charset="0"/>
              </a:rPr>
              <a:t>: </a:t>
            </a:r>
            <a:r>
              <a:rPr lang="vi-VN" sz="1800" dirty="0">
                <a:latin typeface="Times New Roman" panose="02020603050405020304" pitchFamily="18" charset="0"/>
                <a:cs typeface="Times New Roman" panose="02020603050405020304" pitchFamily="18" charset="0"/>
              </a:rPr>
              <a:t>Khoản 2 Điều 4 Nghị định số 40/2018/NĐ-CP </a:t>
            </a: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được</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sửa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đổi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bổ</a:t>
            </a:r>
            <a:r>
              <a:rPr lang="en-US" sz="1800" dirty="0">
                <a:latin typeface="Times New Roman" panose="02020603050405020304" pitchFamily="18" charset="0"/>
                <a:cs typeface="Times New Roman" panose="02020603050405020304" pitchFamily="18" charset="0"/>
              </a:rPr>
              <a:t> sung </a:t>
            </a:r>
            <a:r>
              <a:rPr lang="en-US" sz="1800" dirty="0" err="1">
                <a:latin typeface="Times New Roman" panose="02020603050405020304" pitchFamily="18" charset="0"/>
                <a:cs typeface="Times New Roman" panose="02020603050405020304" pitchFamily="18" charset="0"/>
              </a:rPr>
              <a:t>bởi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Nghị</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định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số</a:t>
            </a:r>
            <a:r>
              <a:rPr lang="en-US" sz="1800" dirty="0">
                <a:latin typeface="Times New Roman" panose="02020603050405020304" pitchFamily="18" charset="0"/>
                <a:cs typeface="Times New Roman" panose="02020603050405020304" pitchFamily="18" charset="0"/>
              </a:rPr>
              <a:t> 18/2023/NĐ-CP </a:t>
            </a:r>
            <a:r>
              <a:rPr lang="en-US" sz="1800" dirty="0" err="1">
                <a:latin typeface="Times New Roman" panose="02020603050405020304" pitchFamily="18" charset="0"/>
                <a:cs typeface="Times New Roman" panose="02020603050405020304" pitchFamily="18" charset="0"/>
              </a:rPr>
              <a:t>ngày</a:t>
            </a:r>
            <a:r>
              <a:rPr lang="en-US" sz="1800" dirty="0">
                <a:latin typeface="Times New Roman" panose="02020603050405020304" pitchFamily="18" charset="0"/>
                <a:cs typeface="Times New Roman" panose="02020603050405020304" pitchFamily="18" charset="0"/>
              </a:rPr>
              <a:t> 28 </a:t>
            </a:r>
            <a:r>
              <a:rPr lang="en-US" sz="1800" dirty="0" err="1">
                <a:latin typeface="Times New Roman" panose="02020603050405020304" pitchFamily="18" charset="0"/>
                <a:cs typeface="Times New Roman" panose="02020603050405020304" pitchFamily="18" charset="0"/>
              </a:rPr>
              <a:t>tháng</a:t>
            </a:r>
            <a:r>
              <a:rPr lang="en-US" sz="1800" dirty="0">
                <a:latin typeface="Times New Roman" panose="02020603050405020304" pitchFamily="18" charset="0"/>
                <a:cs typeface="Times New Roman" panose="02020603050405020304" pitchFamily="18" charset="0"/>
              </a:rPr>
              <a:t> 4 </a:t>
            </a:r>
            <a:r>
              <a:rPr lang="en-US" sz="1800" dirty="0" err="1">
                <a:latin typeface="Times New Roman" panose="02020603050405020304" pitchFamily="18" charset="0"/>
                <a:cs typeface="Times New Roman" panose="02020603050405020304" pitchFamily="18" charset="0"/>
              </a:rPr>
              <a:t>năm</a:t>
            </a:r>
            <a:r>
              <a:rPr lang="en-US" sz="1800" dirty="0">
                <a:latin typeface="Times New Roman" panose="02020603050405020304" pitchFamily="18" charset="0"/>
                <a:cs typeface="Times New Roman" panose="02020603050405020304" pitchFamily="18" charset="0"/>
              </a:rPr>
              <a:t> 2023)</a:t>
            </a:r>
          </a:p>
          <a:p>
            <a:pPr>
              <a:lnSpc>
                <a:spcPct val="100000"/>
              </a:lnSpc>
              <a:spcBef>
                <a:spcPts val="600"/>
              </a:spcBef>
              <a:spcAft>
                <a:spcPts val="600"/>
              </a:spcAft>
            </a:pPr>
            <a:endParaRPr lang="en-US" sz="1400"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80304661"/>
              </p:ext>
            </p:extLst>
          </p:nvPr>
        </p:nvGraphicFramePr>
        <p:xfrm>
          <a:off x="539495" y="2469241"/>
          <a:ext cx="11029605" cy="3683653"/>
        </p:xfrm>
        <a:graphic>
          <a:graphicData uri="http://schemas.openxmlformats.org/drawingml/2006/table">
            <a:tbl>
              <a:tblPr firstRow="1" firstCol="1" bandRow="1">
                <a:tableStyleId>{5C22544A-7EE6-4342-B048-85BDC9FD1C3A}</a:tableStyleId>
              </a:tblPr>
              <a:tblGrid>
                <a:gridCol w="938549">
                  <a:extLst>
                    <a:ext uri="{9D8B030D-6E8A-4147-A177-3AD203B41FA5}">
                      <a16:colId xmlns:a16="http://schemas.microsoft.com/office/drawing/2014/main" val="2630200419"/>
                    </a:ext>
                  </a:extLst>
                </a:gridCol>
                <a:gridCol w="7494814">
                  <a:extLst>
                    <a:ext uri="{9D8B030D-6E8A-4147-A177-3AD203B41FA5}">
                      <a16:colId xmlns:a16="http://schemas.microsoft.com/office/drawing/2014/main" val="659580009"/>
                    </a:ext>
                  </a:extLst>
                </a:gridCol>
                <a:gridCol w="2596242">
                  <a:extLst>
                    <a:ext uri="{9D8B030D-6E8A-4147-A177-3AD203B41FA5}">
                      <a16:colId xmlns:a16="http://schemas.microsoft.com/office/drawing/2014/main" val="998536163"/>
                    </a:ext>
                  </a:extLst>
                </a:gridCol>
              </a:tblGrid>
              <a:tr h="249434">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STT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nchor="ctr"/>
                </a:tc>
                <a:tc>
                  <a:txBody>
                    <a:bodyPr/>
                    <a:lstStyle/>
                    <a:p>
                      <a:pPr marL="0" marR="0" algn="ctr">
                        <a:lnSpc>
                          <a:spcPct val="107000"/>
                        </a:lnSpc>
                        <a:spcBef>
                          <a:spcPts val="0"/>
                        </a:spcBef>
                        <a:spcAft>
                          <a:spcPts val="0"/>
                        </a:spcAft>
                      </a:pPr>
                      <a:r>
                        <a:rPr lang="fr-FR" sz="2000" dirty="0" err="1">
                          <a:effectLst/>
                          <a:latin typeface="Times New Roman" panose="02020603050405020304" pitchFamily="18" charset="0"/>
                          <a:cs typeface="Times New Roman" panose="02020603050405020304" pitchFamily="18" charset="0"/>
                        </a:rPr>
                        <a:t>Nội</a:t>
                      </a:r>
                      <a:r>
                        <a:rPr lang="fr-FR" sz="2000" dirty="0">
                          <a:effectLst/>
                          <a:latin typeface="Times New Roman" panose="02020603050405020304" pitchFamily="18" charset="0"/>
                          <a:cs typeface="Times New Roman" panose="02020603050405020304" pitchFamily="18" charset="0"/>
                        </a:rPr>
                        <a:t> </a:t>
                      </a:r>
                      <a:r>
                        <a:rPr lang="fr-FR" sz="2000" dirty="0" err="1">
                          <a:effectLst/>
                          <a:latin typeface="Times New Roman" panose="02020603050405020304" pitchFamily="18" charset="0"/>
                          <a:cs typeface="Times New Roman" panose="02020603050405020304" pitchFamily="18" charset="0"/>
                        </a:rPr>
                        <a:t>dung</a:t>
                      </a:r>
                      <a:r>
                        <a:rPr lang="fr-FR" sz="2000" dirty="0">
                          <a:effectLst/>
                          <a:latin typeface="Times New Roman" panose="02020603050405020304" pitchFamily="18" charset="0"/>
                          <a:cs typeface="Times New Roman" panose="02020603050405020304" pitchFamily="18" charset="0"/>
                        </a:rPr>
                        <a:t> </a:t>
                      </a:r>
                      <a:r>
                        <a:rPr lang="fr-FR" sz="2000" dirty="0" err="1">
                          <a:effectLst/>
                          <a:latin typeface="Times New Roman" panose="02020603050405020304" pitchFamily="18" charset="0"/>
                          <a:cs typeface="Times New Roman" panose="02020603050405020304" pitchFamily="18" charset="0"/>
                        </a:rPr>
                        <a:t>nêu</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Điểm</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extLst>
                  <a:ext uri="{0D108BD9-81ED-4DB2-BD59-A6C34878D82A}">
                    <a16:rowId xmlns:a16="http://schemas.microsoft.com/office/drawing/2014/main" val="493623606"/>
                  </a:ext>
                </a:extLst>
              </a:tr>
              <a:tr h="249434">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nchor="ctr"/>
                </a:tc>
                <a:tc>
                  <a:txBody>
                    <a:bodyPr/>
                    <a:lstStyle/>
                    <a:p>
                      <a:pPr marL="0" marR="0">
                        <a:spcBef>
                          <a:spcPts val="0"/>
                        </a:spcBef>
                        <a:spcAft>
                          <a:spcPts val="0"/>
                        </a:spcAft>
                      </a:pPr>
                      <a:r>
                        <a:rPr lang="en-US" sz="2000" dirty="0" err="1">
                          <a:effectLst/>
                          <a:latin typeface="Times New Roman" panose="02020603050405020304" pitchFamily="18" charset="0"/>
                          <a:cs typeface="Times New Roman" panose="02020603050405020304" pitchFamily="18" charset="0"/>
                        </a:rPr>
                        <a:t>Thuốc</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273" marR="63273" marT="0" marB="0"/>
                </a:tc>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extLst>
                  <a:ext uri="{0D108BD9-81ED-4DB2-BD59-A6C34878D82A}">
                    <a16:rowId xmlns:a16="http://schemas.microsoft.com/office/drawing/2014/main" val="3345586001"/>
                  </a:ext>
                </a:extLst>
              </a:tr>
              <a:tr h="249434">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nchor="ctr"/>
                </a:tc>
                <a:tc>
                  <a:txBody>
                    <a:bodyPr/>
                    <a:lstStyle/>
                    <a:p>
                      <a:pPr marL="0" marR="0">
                        <a:spcBef>
                          <a:spcPts val="600"/>
                        </a:spcBef>
                        <a:spcAft>
                          <a:spcPts val="600"/>
                        </a:spcAft>
                      </a:pPr>
                      <a:r>
                        <a:rPr lang="en-US" sz="2000" dirty="0">
                          <a:effectLst/>
                          <a:latin typeface="Times New Roman" panose="02020603050405020304" pitchFamily="18" charset="0"/>
                          <a:cs typeface="Times New Roman" panose="02020603050405020304" pitchFamily="18" charset="0"/>
                        </a:rPr>
                        <a:t>Trang </a:t>
                      </a:r>
                      <a:r>
                        <a:rPr lang="en-US" sz="2000" dirty="0" err="1">
                          <a:effectLst/>
                          <a:latin typeface="Times New Roman" panose="02020603050405020304" pitchFamily="18" charset="0"/>
                          <a:cs typeface="Times New Roman" panose="02020603050405020304" pitchFamily="18" charset="0"/>
                        </a:rPr>
                        <a:t>thiết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bị</a:t>
                      </a:r>
                      <a:r>
                        <a:rPr lang="en-US" sz="2000" dirty="0">
                          <a:effectLst/>
                          <a:latin typeface="Times New Roman" panose="02020603050405020304" pitchFamily="18" charset="0"/>
                          <a:cs typeface="Times New Roman" panose="02020603050405020304" pitchFamily="18" charset="0"/>
                        </a:rPr>
                        <a:t> y </a:t>
                      </a:r>
                      <a:r>
                        <a:rPr lang="en-US" sz="2000" dirty="0" err="1">
                          <a:effectLst/>
                          <a:latin typeface="Times New Roman" panose="02020603050405020304" pitchFamily="18" charset="0"/>
                          <a:cs typeface="Times New Roman" panose="02020603050405020304" pitchFamily="18" charset="0"/>
                        </a:rPr>
                        <a:t>tế</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273" marR="63273" marT="0" marB="0"/>
                </a:tc>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extLst>
                  <a:ext uri="{0D108BD9-81ED-4DB2-BD59-A6C34878D82A}">
                    <a16:rowId xmlns:a16="http://schemas.microsoft.com/office/drawing/2014/main" val="714261940"/>
                  </a:ext>
                </a:extLst>
              </a:tr>
              <a:tr h="926588">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nchor="ctr"/>
                </a:tc>
                <a:tc>
                  <a:txBody>
                    <a:bodyPr/>
                    <a:lstStyle/>
                    <a:p>
                      <a:pPr marL="0" marR="0">
                        <a:spcBef>
                          <a:spcPts val="600"/>
                        </a:spcBef>
                        <a:spcAft>
                          <a:spcPts val="600"/>
                        </a:spcAft>
                      </a:pPr>
                      <a:r>
                        <a:rPr lang="en-US" sz="2000" dirty="0" err="1">
                          <a:effectLst/>
                          <a:latin typeface="Times New Roman" panose="02020603050405020304" pitchFamily="18" charset="0"/>
                          <a:cs typeface="Times New Roman" panose="02020603050405020304" pitchFamily="18" charset="0"/>
                        </a:rPr>
                        <a:t>Các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loại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thuốc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thú</a:t>
                      </a:r>
                      <a:r>
                        <a:rPr lang="en-US" sz="2000" dirty="0">
                          <a:effectLst/>
                          <a:latin typeface="Times New Roman" panose="02020603050405020304" pitchFamily="18" charset="0"/>
                          <a:cs typeface="Times New Roman" panose="02020603050405020304" pitchFamily="18" charset="0"/>
                        </a:rPr>
                        <a:t> y (</a:t>
                      </a:r>
                      <a:r>
                        <a:rPr lang="en-US" sz="2000" dirty="0" err="1">
                          <a:effectLst/>
                          <a:latin typeface="Times New Roman" panose="02020603050405020304" pitchFamily="18" charset="0"/>
                          <a:cs typeface="Times New Roman" panose="02020603050405020304" pitchFamily="18" charset="0"/>
                        </a:rPr>
                        <a:t>bao</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gồm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cả</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thuốc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thú</a:t>
                      </a:r>
                      <a:r>
                        <a:rPr lang="en-US" sz="2000" dirty="0">
                          <a:effectLst/>
                          <a:latin typeface="Times New Roman" panose="02020603050405020304" pitchFamily="18" charset="0"/>
                          <a:cs typeface="Times New Roman" panose="02020603050405020304" pitchFamily="18" charset="0"/>
                        </a:rPr>
                        <a:t> y </a:t>
                      </a:r>
                      <a:r>
                        <a:rPr lang="en-US" sz="2000" dirty="0" err="1">
                          <a:effectLst/>
                          <a:latin typeface="Times New Roman" panose="02020603050405020304" pitchFamily="18" charset="0"/>
                          <a:cs typeface="Times New Roman" panose="02020603050405020304" pitchFamily="18" charset="0"/>
                        </a:rPr>
                        <a:t>thủy</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sản</a:t>
                      </a: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273" marR="63273" marT="0" marB="0"/>
                </a:tc>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extLst>
                  <a:ext uri="{0D108BD9-81ED-4DB2-BD59-A6C34878D82A}">
                    <a16:rowId xmlns:a16="http://schemas.microsoft.com/office/drawing/2014/main" val="1745018158"/>
                  </a:ext>
                </a:extLst>
              </a:tr>
              <a:tr h="463294">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nchor="ctr"/>
                </a:tc>
                <a:tc>
                  <a:txBody>
                    <a:bodyPr/>
                    <a:lstStyle/>
                    <a:p>
                      <a:pPr marL="0" marR="0">
                        <a:spcBef>
                          <a:spcPts val="600"/>
                        </a:spcBef>
                        <a:spcAft>
                          <a:spcPts val="600"/>
                        </a:spcAft>
                      </a:pPr>
                      <a:r>
                        <a:rPr lang="en-US" sz="2000" dirty="0" err="1">
                          <a:effectLst/>
                          <a:latin typeface="Times New Roman" panose="02020603050405020304" pitchFamily="18" charset="0"/>
                          <a:cs typeface="Times New Roman" panose="02020603050405020304" pitchFamily="18" charset="0"/>
                        </a:rPr>
                        <a:t>Thuốc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bảo</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vệ</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thực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vật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273" marR="63273" marT="0" marB="0"/>
                </a:tc>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extLst>
                  <a:ext uri="{0D108BD9-81ED-4DB2-BD59-A6C34878D82A}">
                    <a16:rowId xmlns:a16="http://schemas.microsoft.com/office/drawing/2014/main" val="303628769"/>
                  </a:ext>
                </a:extLst>
              </a:tr>
              <a:tr h="916775">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nchor="ctr"/>
                </a:tc>
                <a:tc>
                  <a:txBody>
                    <a:bodyPr/>
                    <a:lstStyle/>
                    <a:p>
                      <a:pPr marL="0" marR="0">
                        <a:spcBef>
                          <a:spcPts val="600"/>
                        </a:spcBef>
                        <a:spcAft>
                          <a:spcPts val="600"/>
                        </a:spcAft>
                      </a:pPr>
                      <a:r>
                        <a:rPr lang="en-US" sz="2000" dirty="0" err="1">
                          <a:effectLst/>
                          <a:latin typeface="Times New Roman" panose="02020603050405020304" pitchFamily="18" charset="0"/>
                          <a:cs typeface="Times New Roman" panose="02020603050405020304" pitchFamily="18" charset="0"/>
                        </a:rPr>
                        <a:t>Hóa</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chất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chế</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phẩm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diệt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côn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trùng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diệt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khuẩn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hạn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chế</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sử</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dụng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và</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cấm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sử</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dụng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trong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lĩnh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vực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gia</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dụng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và</a:t>
                      </a:r>
                      <a:r>
                        <a:rPr lang="en-US" sz="2000" dirty="0">
                          <a:effectLst/>
                          <a:latin typeface="Times New Roman" panose="02020603050405020304" pitchFamily="18" charset="0"/>
                          <a:cs typeface="Times New Roman" panose="02020603050405020304" pitchFamily="18" charset="0"/>
                        </a:rPr>
                        <a:t> y </a:t>
                      </a:r>
                      <a:r>
                        <a:rPr lang="en-US" sz="2000" dirty="0" err="1">
                          <a:effectLst/>
                          <a:latin typeface="Times New Roman" panose="02020603050405020304" pitchFamily="18" charset="0"/>
                          <a:cs typeface="Times New Roman" panose="02020603050405020304" pitchFamily="18" charset="0"/>
                        </a:rPr>
                        <a:t>tế</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và</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các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loại</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hóa</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chất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nguy</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hiểm</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273" marR="63273" marT="0" marB="0"/>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extLst>
                  <a:ext uri="{0D108BD9-81ED-4DB2-BD59-A6C34878D82A}">
                    <a16:rowId xmlns:a16="http://schemas.microsoft.com/office/drawing/2014/main" val="3327231257"/>
                  </a:ext>
                </a:extLst>
              </a:tr>
              <a:tr h="463294">
                <a:tc>
                  <a:txBody>
                    <a:bodyPr/>
                    <a:lstStyle/>
                    <a:p>
                      <a:pPr marL="0" marR="0" algn="ctr">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8</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nchor="ctr"/>
                </a:tc>
                <a:tc>
                  <a:txBody>
                    <a:bodyPr/>
                    <a:lstStyle/>
                    <a:p>
                      <a:pPr marL="0" marR="0">
                        <a:spcBef>
                          <a:spcPts val="600"/>
                        </a:spcBef>
                        <a:spcAft>
                          <a:spcPts val="600"/>
                        </a:spcAft>
                      </a:pPr>
                      <a:r>
                        <a:rPr lang="en-US" sz="2000" dirty="0" err="1">
                          <a:effectLst/>
                          <a:latin typeface="Times New Roman" panose="02020603050405020304" pitchFamily="18" charset="0"/>
                          <a:cs typeface="Times New Roman" panose="02020603050405020304" pitchFamily="18" charset="0"/>
                        </a:rPr>
                        <a:t>Sản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phẩm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nội</a:t>
                      </a:r>
                      <a:r>
                        <a:rPr lang="en-US" sz="2000" dirty="0">
                          <a:effectLst/>
                          <a:latin typeface="Times New Roman" panose="02020603050405020304" pitchFamily="18" charset="0"/>
                          <a:cs typeface="Times New Roman" panose="02020603050405020304" pitchFamily="18" charset="0"/>
                        </a:rPr>
                        <a:t> dung </a:t>
                      </a:r>
                      <a:r>
                        <a:rPr lang="en-US" sz="2000" dirty="0" err="1">
                          <a:effectLst/>
                          <a:latin typeface="Times New Roman" panose="02020603050405020304" pitchFamily="18" charset="0"/>
                          <a:cs typeface="Times New Roman" panose="02020603050405020304" pitchFamily="18" charset="0"/>
                        </a:rPr>
                        <a:t>thông</a:t>
                      </a:r>
                      <a:r>
                        <a:rPr lang="en-US" sz="2000" dirty="0">
                          <a:effectLst/>
                          <a:latin typeface="Times New Roman" panose="02020603050405020304" pitchFamily="18" charset="0"/>
                          <a:cs typeface="Times New Roman" panose="02020603050405020304" pitchFamily="18" charset="0"/>
                        </a:rPr>
                        <a:t> tin </a:t>
                      </a:r>
                      <a:r>
                        <a:rPr lang="en-US" sz="2000" dirty="0" err="1">
                          <a:effectLst/>
                          <a:latin typeface="Times New Roman" panose="02020603050405020304" pitchFamily="18" charset="0"/>
                          <a:cs typeface="Times New Roman" panose="02020603050405020304" pitchFamily="18" charset="0"/>
                        </a:rPr>
                        <a:t>số</a:t>
                      </a: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273" marR="63273" marT="0" marB="0"/>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273" marR="63273" marT="0" marB="0"/>
                </a:tc>
                <a:extLst>
                  <a:ext uri="{0D108BD9-81ED-4DB2-BD59-A6C34878D82A}">
                    <a16:rowId xmlns:a16="http://schemas.microsoft.com/office/drawing/2014/main" val="3024439027"/>
                  </a:ext>
                </a:extLst>
              </a:tr>
            </a:tbl>
          </a:graphicData>
        </a:graphic>
      </p:graphicFrame>
    </p:spTree>
    <p:extLst>
      <p:ext uri="{BB962C8B-B14F-4D97-AF65-F5344CB8AC3E}">
        <p14:creationId xmlns:p14="http://schemas.microsoft.com/office/powerpoint/2010/main" val="2553956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57B0C-E321-4698-A02B-E8CF5F4161C3}"/>
              </a:ext>
            </a:extLst>
          </p:cNvPr>
          <p:cNvSpPr>
            <a:spLocks noGrp="1"/>
          </p:cNvSpPr>
          <p:nvPr>
            <p:ph type="title"/>
          </p:nvPr>
        </p:nvSpPr>
        <p:spPr>
          <a:xfrm>
            <a:off x="521207" y="0"/>
            <a:ext cx="6877119" cy="682171"/>
          </a:xfrm>
        </p:spPr>
        <p:txBody>
          <a:bodyPr>
            <a:normAutofit/>
          </a:bodyPr>
          <a:lstStyle/>
          <a:p>
            <a:r>
              <a:rPr lang="en-US" dirty="0" err="1">
                <a:solidFill>
                  <a:schemeClr val="tx1"/>
                </a:solidFill>
                <a:latin typeface="Times New Roman" panose="02020603050405020304" pitchFamily="18" charset="0"/>
                <a:cs typeface="Times New Roman" panose="02020603050405020304" pitchFamily="18" charset="0"/>
              </a:rPr>
              <a:t>Đáp</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án</a:t>
            </a:r>
            <a:r>
              <a:rPr lang="en-US" dirty="0">
                <a:solidFill>
                  <a:schemeClr val="tx1"/>
                </a:solidFill>
                <a:latin typeface="Times New Roman" panose="02020603050405020304" pitchFamily="18" charset="0"/>
                <a:cs typeface="Times New Roman" panose="02020603050405020304" pitchFamily="18" charset="0"/>
              </a:rPr>
              <a:t>:</a:t>
            </a:r>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531719298"/>
              </p:ext>
            </p:extLst>
          </p:nvPr>
        </p:nvGraphicFramePr>
        <p:xfrm>
          <a:off x="406401" y="682171"/>
          <a:ext cx="11567884" cy="6407846"/>
        </p:xfrm>
        <a:graphic>
          <a:graphicData uri="http://schemas.openxmlformats.org/drawingml/2006/table">
            <a:tbl>
              <a:tblPr firstRow="1" firstCol="1" bandRow="1">
                <a:tableStyleId>{5C22544A-7EE6-4342-B048-85BDC9FD1C3A}</a:tableStyleId>
              </a:tblPr>
              <a:tblGrid>
                <a:gridCol w="641704">
                  <a:extLst>
                    <a:ext uri="{9D8B030D-6E8A-4147-A177-3AD203B41FA5}">
                      <a16:colId xmlns:a16="http://schemas.microsoft.com/office/drawing/2014/main" val="2145488985"/>
                    </a:ext>
                  </a:extLst>
                </a:gridCol>
                <a:gridCol w="9931155">
                  <a:extLst>
                    <a:ext uri="{9D8B030D-6E8A-4147-A177-3AD203B41FA5}">
                      <a16:colId xmlns:a16="http://schemas.microsoft.com/office/drawing/2014/main" val="961852317"/>
                    </a:ext>
                  </a:extLst>
                </a:gridCol>
                <a:gridCol w="995025">
                  <a:extLst>
                    <a:ext uri="{9D8B030D-6E8A-4147-A177-3AD203B41FA5}">
                      <a16:colId xmlns:a16="http://schemas.microsoft.com/office/drawing/2014/main" val="4184078701"/>
                    </a:ext>
                  </a:extLst>
                </a:gridCol>
              </a:tblGrid>
              <a:tr h="261257">
                <a:tc>
                  <a:txBody>
                    <a:bodyPr/>
                    <a:lstStyle/>
                    <a:p>
                      <a:pPr marL="0" marR="0" algn="ctr">
                        <a:lnSpc>
                          <a:spcPct val="100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STT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ctr">
                        <a:lnSpc>
                          <a:spcPct val="100000"/>
                        </a:lnSpc>
                        <a:spcBef>
                          <a:spcPts val="0"/>
                        </a:spcBef>
                        <a:spcAft>
                          <a:spcPts val="0"/>
                        </a:spcAft>
                      </a:pPr>
                      <a:r>
                        <a:rPr lang="fr-FR" sz="1400">
                          <a:effectLst/>
                          <a:latin typeface="Times New Roman" panose="02020603050405020304" pitchFamily="18" charset="0"/>
                          <a:cs typeface="Times New Roman" panose="02020603050405020304" pitchFamily="18" charset="0"/>
                        </a:rPr>
                        <a:t>Nội dung nêu</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Điểm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82144200"/>
                  </a:ext>
                </a:extLst>
              </a:tr>
              <a:tr h="234429">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Hội thảo của doanh nghiệp A tổ chức tại tỉnh X như miêu tả ở trên có phải là hội thảo về bán hàng đa cấp không, nêu và phân tích lý do?</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64840594"/>
                  </a:ext>
                </a:extLst>
              </a:tr>
              <a:tr h="78143">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Hội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thảo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nêu</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trên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là</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hội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thảo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về</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rowSpan="2">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20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754650742"/>
                  </a:ext>
                </a:extLst>
              </a:tr>
              <a:tr h="351644">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Lý</a:t>
                      </a:r>
                      <a:r>
                        <a:rPr lang="en-US" sz="1400" dirty="0">
                          <a:effectLst/>
                          <a:latin typeface="Times New Roman" panose="02020603050405020304" pitchFamily="18" charset="0"/>
                          <a:cs typeface="Times New Roman" panose="02020603050405020304" pitchFamily="18" charset="0"/>
                        </a:rPr>
                        <a:t> do: </a:t>
                      </a:r>
                      <a:r>
                        <a:rPr lang="en-US" sz="1400" dirty="0" err="1">
                          <a:effectLst/>
                          <a:latin typeface="Times New Roman" panose="02020603050405020304" pitchFamily="18" charset="0"/>
                          <a:cs typeface="Times New Roman" panose="02020603050405020304" pitchFamily="18" charset="0"/>
                        </a:rPr>
                        <a:t>căn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cứ</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quy</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khoản</a:t>
                      </a:r>
                      <a:r>
                        <a:rPr lang="en-US" sz="1400" dirty="0">
                          <a:effectLst/>
                          <a:latin typeface="Times New Roman" panose="02020603050405020304" pitchFamily="18" charset="0"/>
                          <a:cs typeface="Times New Roman" panose="02020603050405020304" pitchFamily="18" charset="0"/>
                        </a:rPr>
                        <a:t> 8 </a:t>
                      </a:r>
                      <a:r>
                        <a:rPr lang="en-US" sz="1400" dirty="0" err="1">
                          <a:effectLst/>
                          <a:latin typeface="Times New Roman" panose="02020603050405020304" pitchFamily="18" charset="0"/>
                          <a:cs typeface="Times New Roman" panose="02020603050405020304" pitchFamily="18" charset="0"/>
                        </a:rPr>
                        <a:t>Điều</a:t>
                      </a:r>
                      <a:r>
                        <a:rPr lang="en-US" sz="1400" dirty="0">
                          <a:effectLst/>
                          <a:latin typeface="Times New Roman" panose="02020603050405020304" pitchFamily="18" charset="0"/>
                          <a:cs typeface="Times New Roman" panose="02020603050405020304" pitchFamily="18" charset="0"/>
                        </a:rPr>
                        <a:t> 3. </a:t>
                      </a:r>
                      <a:r>
                        <a:rPr lang="vi-VN" sz="1400" dirty="0">
                          <a:effectLst/>
                          <a:latin typeface="Times New Roman" panose="02020603050405020304" pitchFamily="18" charset="0"/>
                          <a:cs typeface="Times New Roman" panose="02020603050405020304" pitchFamily="18" charset="0"/>
                        </a:rPr>
                        <a:t>Hội nghị, hội thảo, đào tạo về bán hàng đa cấp là hoạt động có nội dung giới thiệu, vinh danh, thông tin, hướng dẫn, đào tạo, chia sẻ liên quan đến hoạt động bán hàng đa cấp.</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vMerge="1">
                  <a:txBody>
                    <a:bodyPr/>
                    <a:lstStyle/>
                    <a:p>
                      <a:endParaRPr lang="en-US"/>
                    </a:p>
                  </a:txBody>
                  <a:tcPr/>
                </a:tc>
                <a:extLst>
                  <a:ext uri="{0D108BD9-81ED-4DB2-BD59-A6C34878D82A}">
                    <a16:rowId xmlns:a16="http://schemas.microsoft.com/office/drawing/2014/main" val="1363702599"/>
                  </a:ext>
                </a:extLst>
              </a:tr>
              <a:tr h="234429">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Doanh nghiệp A có trách nhiệm thực hiện thủ tục đăng ký hoạt động bán hàng đa cấp tại địa phương X không, nêu và phân tích lý do?</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677902192"/>
                  </a:ext>
                </a:extLst>
              </a:tr>
              <a:tr h="195358">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Doanh nghiệp A có trách nhiệm thực hiện thủ tục đăng ký hoạt động bán hàng đa cấp tại địa phương X</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rowSpan="2">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20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500974772"/>
                  </a:ext>
                </a:extLst>
              </a:tr>
              <a:tr h="1004880">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nSpc>
                          <a:spcPct val="100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Lý</a:t>
                      </a:r>
                      <a:r>
                        <a:rPr lang="en-US" sz="1400" dirty="0">
                          <a:effectLst/>
                          <a:latin typeface="Times New Roman" panose="02020603050405020304" pitchFamily="18" charset="0"/>
                          <a:cs typeface="Times New Roman" panose="02020603050405020304" pitchFamily="18" charset="0"/>
                        </a:rPr>
                        <a:t> do: </a:t>
                      </a:r>
                      <a:r>
                        <a:rPr lang="en-US" sz="1400" dirty="0" err="1">
                          <a:effectLst/>
                          <a:latin typeface="Times New Roman" panose="02020603050405020304" pitchFamily="18" charset="0"/>
                          <a:cs typeface="Times New Roman" panose="02020603050405020304" pitchFamily="18" charset="0"/>
                        </a:rPr>
                        <a:t>căn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cứ</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quy</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khoản</a:t>
                      </a:r>
                      <a:r>
                        <a:rPr lang="en-US" sz="1400" dirty="0">
                          <a:effectLst/>
                          <a:latin typeface="Times New Roman" panose="02020603050405020304" pitchFamily="18" charset="0"/>
                          <a:cs typeface="Times New Roman" panose="02020603050405020304" pitchFamily="18" charset="0"/>
                        </a:rPr>
                        <a:t> 2. </a:t>
                      </a:r>
                      <a:r>
                        <a:rPr lang="en-US" sz="1400" dirty="0" err="1">
                          <a:effectLst/>
                          <a:latin typeface="Times New Roman" panose="02020603050405020304" pitchFamily="18" charset="0"/>
                          <a:cs typeface="Times New Roman" panose="02020603050405020304" pitchFamily="18" charset="0"/>
                        </a:rPr>
                        <a:t>Điều</a:t>
                      </a:r>
                      <a:r>
                        <a:rPr lang="en-US" sz="1400" dirty="0">
                          <a:effectLst/>
                          <a:latin typeface="Times New Roman" panose="02020603050405020304" pitchFamily="18" charset="0"/>
                          <a:cs typeface="Times New Roman" panose="02020603050405020304" pitchFamily="18" charset="0"/>
                        </a:rPr>
                        <a:t> 19: </a:t>
                      </a:r>
                      <a:r>
                        <a:rPr lang="vi-VN" sz="1400" dirty="0">
                          <a:effectLst/>
                          <a:latin typeface="Times New Roman" panose="02020603050405020304" pitchFamily="18" charset="0"/>
                          <a:cs typeface="Times New Roman" panose="02020603050405020304" pitchFamily="18" charset="0"/>
                        </a:rPr>
                        <a:t>Doanh nghiệp bán hàng đa cấp được coi là có hoạt động bán hàng đa cấp tại địa phương nếu thuộc một trong các trường hợp sau: 2. Doanh nghiệp tổ chức hội nghị, hội thảo, đào tạo về bán hàng đa cấp tại địa phương.</a:t>
                      </a:r>
                      <a:endParaRPr lang="en-US" sz="1400" dirty="0">
                        <a:effectLst/>
                        <a:latin typeface="Times New Roman" panose="02020603050405020304" pitchFamily="18" charset="0"/>
                        <a:cs typeface="Times New Roman" panose="02020603050405020304" pitchFamily="18" charset="0"/>
                      </a:endParaRPr>
                    </a:p>
                    <a:p>
                      <a:pPr marL="0" marR="0">
                        <a:lnSpc>
                          <a:spcPct val="100000"/>
                        </a:lnSpc>
                        <a:spcBef>
                          <a:spcPts val="0"/>
                        </a:spcBef>
                        <a:spcAft>
                          <a:spcPts val="0"/>
                        </a:spcAft>
                      </a:pPr>
                      <a:r>
                        <a:rPr lang="vi-VN" sz="1400" dirty="0">
                          <a:effectLst/>
                          <a:latin typeface="Times New Roman" panose="02020603050405020304" pitchFamily="18" charset="0"/>
                          <a:cs typeface="Times New Roman" panose="02020603050405020304" pitchFamily="18" charset="0"/>
                        </a:rPr>
                        <a:t>Căn cứ Khoản 1 Điều 20. 1. Doanh nghiệp bán hàng đa cấp có trách nhiệm thực hiện thủ tục đăng ký tại Sở Công Thương tỉnh, thành phố trực thuộc trung ương và chỉ được phép tổ chức hoạt động bán hàng đa cấp sau khi có xác nhận đăng ký hoạt động bán hàng đa cấp bằng văn bản của Sở Công Thương tỉnh, thành phố trực thuộc trung ương đó.</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vMerge="1">
                  <a:txBody>
                    <a:bodyPr/>
                    <a:lstStyle/>
                    <a:p>
                      <a:endParaRPr lang="en-US"/>
                    </a:p>
                  </a:txBody>
                  <a:tcPr/>
                </a:tc>
                <a:extLst>
                  <a:ext uri="{0D108BD9-81ED-4DB2-BD59-A6C34878D82A}">
                    <a16:rowId xmlns:a16="http://schemas.microsoft.com/office/drawing/2014/main" val="732008096"/>
                  </a:ext>
                </a:extLst>
              </a:tr>
              <a:tr h="234429">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Doanh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nghiệp</a:t>
                      </a:r>
                      <a:r>
                        <a:rPr lang="en-US" sz="1400" dirty="0">
                          <a:effectLst/>
                          <a:latin typeface="Times New Roman" panose="02020603050405020304" pitchFamily="18" charset="0"/>
                          <a:cs typeface="Times New Roman" panose="02020603050405020304" pitchFamily="18" charset="0"/>
                        </a:rPr>
                        <a:t> A </a:t>
                      </a:r>
                      <a:r>
                        <a:rPr lang="en-US" sz="1400" dirty="0" err="1">
                          <a:effectLst/>
                          <a:latin typeface="Times New Roman" panose="02020603050405020304" pitchFamily="18" charset="0"/>
                          <a:cs typeface="Times New Roman" panose="02020603050405020304" pitchFamily="18" charset="0"/>
                        </a:rPr>
                        <a:t>có</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trách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nhiệm</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thực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hiện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thủ</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tục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đăng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ký</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hoạt</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động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phương</a:t>
                      </a:r>
                      <a:r>
                        <a:rPr lang="en-US" sz="1400" dirty="0">
                          <a:effectLst/>
                          <a:latin typeface="Times New Roman" panose="02020603050405020304" pitchFamily="18" charset="0"/>
                          <a:cs typeface="Times New Roman" panose="02020603050405020304" pitchFamily="18" charset="0"/>
                        </a:rPr>
                        <a:t> Y </a:t>
                      </a:r>
                      <a:r>
                        <a:rPr lang="en-US" sz="1400" dirty="0" err="1">
                          <a:effectLst/>
                          <a:latin typeface="Times New Roman" panose="02020603050405020304" pitchFamily="18" charset="0"/>
                          <a:cs typeface="Times New Roman" panose="02020603050405020304" pitchFamily="18" charset="0"/>
                        </a:rPr>
                        <a:t>không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nêu</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và</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phân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tích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lý</a:t>
                      </a:r>
                      <a:r>
                        <a:rPr lang="en-US" sz="1400" dirty="0">
                          <a:effectLst/>
                          <a:latin typeface="Times New Roman" panose="02020603050405020304" pitchFamily="18" charset="0"/>
                          <a:cs typeface="Times New Roman" panose="02020603050405020304" pitchFamily="18" charset="0"/>
                        </a:rPr>
                        <a:t> do?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3020378626"/>
                  </a:ext>
                </a:extLst>
              </a:tr>
              <a:tr h="195358">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Doanh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nghiệp</a:t>
                      </a:r>
                      <a:r>
                        <a:rPr lang="en-US" sz="1400" dirty="0">
                          <a:effectLst/>
                          <a:latin typeface="Times New Roman" panose="02020603050405020304" pitchFamily="18" charset="0"/>
                          <a:cs typeface="Times New Roman" panose="02020603050405020304" pitchFamily="18" charset="0"/>
                        </a:rPr>
                        <a:t> A </a:t>
                      </a:r>
                      <a:r>
                        <a:rPr lang="en-US" sz="1400" dirty="0" err="1">
                          <a:effectLst/>
                          <a:latin typeface="Times New Roman" panose="02020603050405020304" pitchFamily="18" charset="0"/>
                          <a:cs typeface="Times New Roman" panose="02020603050405020304" pitchFamily="18" charset="0"/>
                        </a:rPr>
                        <a:t>có</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trách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nhiệm</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thực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hiện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thủ</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tục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đăng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ký</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hoạt</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động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phương</a:t>
                      </a:r>
                      <a:r>
                        <a:rPr lang="en-US" sz="1400" dirty="0">
                          <a:effectLst/>
                          <a:latin typeface="Times New Roman" panose="02020603050405020304" pitchFamily="18" charset="0"/>
                          <a:cs typeface="Times New Roman" panose="02020603050405020304" pitchFamily="18" charset="0"/>
                        </a:rPr>
                        <a:t> 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rowSpan="2">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20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646627033"/>
                  </a:ext>
                </a:extLst>
              </a:tr>
              <a:tr h="1225263">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nSpc>
                          <a:spcPct val="100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Lý</a:t>
                      </a:r>
                      <a:r>
                        <a:rPr lang="en-US" sz="1400" dirty="0">
                          <a:effectLst/>
                          <a:latin typeface="Times New Roman" panose="02020603050405020304" pitchFamily="18" charset="0"/>
                          <a:cs typeface="Times New Roman" panose="02020603050405020304" pitchFamily="18" charset="0"/>
                        </a:rPr>
                        <a:t> do: </a:t>
                      </a:r>
                      <a:r>
                        <a:rPr lang="en-US" sz="1400" dirty="0" err="1">
                          <a:effectLst/>
                          <a:latin typeface="Times New Roman" panose="02020603050405020304" pitchFamily="18" charset="0"/>
                          <a:cs typeface="Times New Roman" panose="02020603050405020304" pitchFamily="18" charset="0"/>
                        </a:rPr>
                        <a:t>căn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cứ</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quy</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khoản</a:t>
                      </a:r>
                      <a:r>
                        <a:rPr lang="en-US" sz="1400" dirty="0">
                          <a:effectLst/>
                          <a:latin typeface="Times New Roman" panose="02020603050405020304" pitchFamily="18" charset="0"/>
                          <a:cs typeface="Times New Roman" panose="02020603050405020304" pitchFamily="18" charset="0"/>
                        </a:rPr>
                        <a:t> 3. </a:t>
                      </a:r>
                      <a:r>
                        <a:rPr lang="en-US" sz="1400" dirty="0" err="1">
                          <a:effectLst/>
                          <a:latin typeface="Times New Roman" panose="02020603050405020304" pitchFamily="18" charset="0"/>
                          <a:cs typeface="Times New Roman" panose="02020603050405020304" pitchFamily="18" charset="0"/>
                        </a:rPr>
                        <a:t>Điều</a:t>
                      </a:r>
                      <a:r>
                        <a:rPr lang="en-US" sz="1400" dirty="0">
                          <a:effectLst/>
                          <a:latin typeface="Times New Roman" panose="02020603050405020304" pitchFamily="18" charset="0"/>
                          <a:cs typeface="Times New Roman" panose="02020603050405020304" pitchFamily="18" charset="0"/>
                        </a:rPr>
                        <a:t> 19: </a:t>
                      </a:r>
                      <a:r>
                        <a:rPr lang="vi-VN" sz="1400" dirty="0">
                          <a:effectLst/>
                          <a:latin typeface="Times New Roman" panose="02020603050405020304" pitchFamily="18" charset="0"/>
                          <a:cs typeface="Times New Roman" panose="02020603050405020304" pitchFamily="18" charset="0"/>
                        </a:rPr>
                        <a:t>Doanh nghiệp bán hàng đa cấp được coi là có hoạt động bán hàng đa cấp tại địa phương nếu thuộc một trong các trường hợp sau: 3. Doanh nghiệp có người tham gia bán hàng đa cấp cư trú (thường trú hoặc tạm trú trong trường hợp không cư trú tại nơi thường trú) hoặc thực hiện hoạt động tiếp thị, bán hàng theo phương thức đa cấp tại địa phương.</a:t>
                      </a:r>
                      <a:endParaRPr lang="en-US" sz="1400" dirty="0">
                        <a:effectLst/>
                        <a:latin typeface="Times New Roman" panose="02020603050405020304" pitchFamily="18" charset="0"/>
                        <a:cs typeface="Times New Roman" panose="02020603050405020304" pitchFamily="18" charset="0"/>
                      </a:endParaRPr>
                    </a:p>
                    <a:p>
                      <a:pPr marL="0" marR="0" algn="just">
                        <a:lnSpc>
                          <a:spcPct val="100000"/>
                        </a:lnSpc>
                        <a:spcBef>
                          <a:spcPts val="0"/>
                        </a:spcBef>
                        <a:spcAft>
                          <a:spcPts val="0"/>
                        </a:spcAft>
                      </a:pPr>
                      <a:r>
                        <a:rPr lang="vi-VN" sz="1400" dirty="0">
                          <a:effectLst/>
                          <a:latin typeface="Times New Roman" panose="02020603050405020304" pitchFamily="18" charset="0"/>
                          <a:cs typeface="Times New Roman" panose="02020603050405020304" pitchFamily="18" charset="0"/>
                        </a:rPr>
                        <a:t>Căn cứ Khoản 1 Điều 20.1. Doanh nghiệp bán hàng đa cấp có trách nhiệm thực hiện thủ tục đăng ký tại Sở Công Thương tỉnh, thành phố trực thuộc trung ương và chỉ được phép tổ chức hoạt động bán hàng đa cấp sau khi có xác nhận đăng ký hoạt động bán hàng đa cấp bằng văn bản của Sở Công Thương tỉnh, thành phố trực thuộc trung ương đó.</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vMerge="1">
                  <a:txBody>
                    <a:bodyPr/>
                    <a:lstStyle/>
                    <a:p>
                      <a:endParaRPr lang="en-US"/>
                    </a:p>
                  </a:txBody>
                  <a:tcPr/>
                </a:tc>
                <a:extLst>
                  <a:ext uri="{0D108BD9-81ED-4DB2-BD59-A6C34878D82A}">
                    <a16:rowId xmlns:a16="http://schemas.microsoft.com/office/drawing/2014/main" val="3415902310"/>
                  </a:ext>
                </a:extLst>
              </a:tr>
              <a:tr h="156286">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Nêu và phân tích các hành vi vi phạm của doanh nghiệp A trong tình huống này?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a:txBody>
                    <a:bodyPr/>
                    <a:lstStyle/>
                    <a:p>
                      <a:pPr marL="0" marR="0" algn="ctr">
                        <a:lnSpc>
                          <a:spcPct val="100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2277365623"/>
                  </a:ext>
                </a:extLst>
              </a:tr>
              <a:tr h="312572">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4.1. Hoạt động tại địa phương nơi doanh nghiệp chưa được cấp xác nhận đăng ký hoạt động bán hàng đa cấp tại địa phương (vi phạm khoản 1 Điều 20 Nghị định số 40/2018/NĐ-CP)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rowSpan="3">
                  <a:txBody>
                    <a:bodyPr/>
                    <a:lstStyle/>
                    <a:p>
                      <a:pPr marL="0" marR="0" algn="ctr">
                        <a:lnSpc>
                          <a:spcPct val="100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20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extLst>
                  <a:ext uri="{0D108BD9-81ED-4DB2-BD59-A6C34878D82A}">
                    <a16:rowId xmlns:a16="http://schemas.microsoft.com/office/drawing/2014/main" val="4093152611"/>
                  </a:ext>
                </a:extLst>
              </a:tr>
              <a:tr h="731379">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Phân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tích</a:t>
                      </a:r>
                      <a:r>
                        <a:rPr lang="en-US" sz="1400" dirty="0">
                          <a:effectLst/>
                          <a:latin typeface="Times New Roman" panose="02020603050405020304" pitchFamily="18" charset="0"/>
                          <a:cs typeface="Times New Roman" panose="02020603050405020304" pitchFamily="18" charset="0"/>
                        </a:rPr>
                        <a:t>: 4.2. </a:t>
                      </a:r>
                      <a:r>
                        <a:rPr lang="en-US" sz="1400" dirty="0" err="1">
                          <a:effectLst/>
                          <a:latin typeface="Times New Roman" panose="02020603050405020304" pitchFamily="18" charset="0"/>
                          <a:cs typeface="Times New Roman" panose="02020603050405020304" pitchFamily="18" charset="0"/>
                        </a:rPr>
                        <a:t>Hoạt</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động</a:t>
                      </a:r>
                      <a:r>
                        <a:rPr lang="en-US" sz="1400" dirty="0">
                          <a:effectLst/>
                          <a:latin typeface="Times New Roman" panose="02020603050405020304" pitchFamily="18" charset="0"/>
                          <a:cs typeface="Times New Roman" panose="02020603050405020304" pitchFamily="18" charset="0"/>
                        </a:rPr>
                        <a:t> BHĐC (</a:t>
                      </a:r>
                      <a:r>
                        <a:rPr lang="en-US" sz="1400" dirty="0" err="1">
                          <a:effectLst/>
                          <a:latin typeface="Times New Roman" panose="02020603050405020304" pitchFamily="18" charset="0"/>
                          <a:cs typeface="Times New Roman" panose="02020603050405020304" pitchFamily="18" charset="0"/>
                        </a:rPr>
                        <a:t>tổ</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chức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hội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nghị</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hội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thảo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đào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về</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phương</a:t>
                      </a:r>
                      <a:r>
                        <a:rPr lang="en-US" sz="1400" dirty="0">
                          <a:effectLst/>
                          <a:latin typeface="Times New Roman" panose="02020603050405020304" pitchFamily="18" charset="0"/>
                          <a:cs typeface="Times New Roman" panose="02020603050405020304" pitchFamily="18" charset="0"/>
                        </a:rPr>
                        <a:t> X  </a:t>
                      </a:r>
                      <a:r>
                        <a:rPr lang="en-US" sz="1400" dirty="0" err="1">
                          <a:effectLst/>
                          <a:latin typeface="Times New Roman" panose="02020603050405020304" pitchFamily="18" charset="0"/>
                          <a:cs typeface="Times New Roman" panose="02020603050405020304" pitchFamily="18" charset="0"/>
                        </a:rPr>
                        <a:t>khi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chưa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được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xác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nhận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đăng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ký</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hoạt</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động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phương</a:t>
                      </a:r>
                      <a:r>
                        <a:rPr lang="en-US" sz="1400" dirty="0">
                          <a:effectLst/>
                          <a:latin typeface="Times New Roman" panose="02020603050405020304" pitchFamily="18" charset="0"/>
                          <a:cs typeface="Times New Roman" panose="02020603050405020304" pitchFamily="18" charset="0"/>
                        </a:rPr>
                        <a:t> X</a:t>
                      </a:r>
                    </a:p>
                    <a:p>
                      <a:pPr marL="0" marR="0" algn="just">
                        <a:lnSpc>
                          <a:spcPct val="100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4.3. </a:t>
                      </a:r>
                      <a:r>
                        <a:rPr lang="en-US" sz="1400" dirty="0" err="1">
                          <a:effectLst/>
                          <a:latin typeface="Times New Roman" panose="02020603050405020304" pitchFamily="18" charset="0"/>
                          <a:cs typeface="Times New Roman" panose="02020603050405020304" pitchFamily="18" charset="0"/>
                        </a:rPr>
                        <a:t>Hoạt</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động</a:t>
                      </a:r>
                      <a:r>
                        <a:rPr lang="en-US" sz="1400" dirty="0">
                          <a:effectLst/>
                          <a:latin typeface="Times New Roman" panose="02020603050405020304" pitchFamily="18" charset="0"/>
                          <a:cs typeface="Times New Roman" panose="02020603050405020304" pitchFamily="18" charset="0"/>
                        </a:rPr>
                        <a:t> BHĐC (</a:t>
                      </a:r>
                      <a:r>
                        <a:rPr lang="en-US" sz="1400" dirty="0" err="1">
                          <a:effectLst/>
                          <a:latin typeface="Times New Roman" panose="02020603050405020304" pitchFamily="18" charset="0"/>
                          <a:cs typeface="Times New Roman" panose="02020603050405020304" pitchFamily="18" charset="0"/>
                        </a:rPr>
                        <a:t>có</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người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tham</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gia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cư</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trú</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thường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trú</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hoặc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tạm</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trú</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trong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trường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hợp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không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cư</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trú</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cư</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trú</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phương</a:t>
                      </a:r>
                      <a:r>
                        <a:rPr lang="en-US" sz="1400" dirty="0">
                          <a:effectLst/>
                          <a:latin typeface="Times New Roman" panose="02020603050405020304" pitchFamily="18" charset="0"/>
                          <a:cs typeface="Times New Roman" panose="02020603050405020304" pitchFamily="18" charset="0"/>
                        </a:rPr>
                        <a:t> Y  </a:t>
                      </a:r>
                      <a:r>
                        <a:rPr lang="en-US" sz="1400" dirty="0" err="1">
                          <a:effectLst/>
                          <a:latin typeface="Times New Roman" panose="02020603050405020304" pitchFamily="18" charset="0"/>
                          <a:cs typeface="Times New Roman" panose="02020603050405020304" pitchFamily="18" charset="0"/>
                        </a:rPr>
                        <a:t>khi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chưa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được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xác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nhận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đăng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ký</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hoạt</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động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phương</a:t>
                      </a:r>
                      <a:r>
                        <a:rPr lang="en-US" sz="1400" dirty="0">
                          <a:effectLst/>
                          <a:latin typeface="Times New Roman" panose="02020603050405020304" pitchFamily="18" charset="0"/>
                          <a:cs typeface="Times New Roman" panose="02020603050405020304" pitchFamily="18" charset="0"/>
                        </a:rPr>
                        <a:t> 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tc>
                <a:tc vMerge="1">
                  <a:txBody>
                    <a:bodyPr/>
                    <a:lstStyle/>
                    <a:p>
                      <a:endParaRPr lang="en-US"/>
                    </a:p>
                  </a:txBody>
                  <a:tcPr/>
                </a:tc>
                <a:extLst>
                  <a:ext uri="{0D108BD9-81ED-4DB2-BD59-A6C34878D82A}">
                    <a16:rowId xmlns:a16="http://schemas.microsoft.com/office/drawing/2014/main" val="3105527979"/>
                  </a:ext>
                </a:extLst>
              </a:tr>
              <a:tr h="536022">
                <a:tc>
                  <a:txBody>
                    <a:bodyPr/>
                    <a:lstStyle/>
                    <a:p>
                      <a:pPr marL="0" marR="0" algn="ctr">
                        <a:lnSpc>
                          <a:spcPct val="100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12641" marR="12641" marT="0" marB="0" anchor="ctr"/>
                </a:tc>
                <a:tc>
                  <a:txBody>
                    <a:bodyPr/>
                    <a:lstStyle/>
                    <a:p>
                      <a:pPr marL="0" marR="0" algn="just">
                        <a:lnSpc>
                          <a:spcPct val="100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4.4. </a:t>
                      </a:r>
                      <a:r>
                        <a:rPr lang="en-US" sz="1400" dirty="0" err="1">
                          <a:effectLst/>
                          <a:latin typeface="Times New Roman" panose="02020603050405020304" pitchFamily="18" charset="0"/>
                          <a:cs typeface="Times New Roman" panose="02020603050405020304" pitchFamily="18" charset="0"/>
                        </a:rPr>
                        <a:t>Tổ</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chức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hội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nghị</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hội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thảo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đào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tạo</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về</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các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tỉnh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thành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phố</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trực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thuộc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trung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ương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doanh</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nghiệp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chưa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được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xác</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nhận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đăng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ký</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hoạt</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động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bán</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hàng</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cấp</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tại</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địa</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phương</a:t>
                      </a:r>
                      <a:r>
                        <a:rPr lang="en-US" sz="1400" dirty="0">
                          <a:effectLst/>
                          <a:latin typeface="Times New Roman" panose="02020603050405020304" pitchFamily="18" charset="0"/>
                          <a:cs typeface="Times New Roman" panose="02020603050405020304" pitchFamily="18" charset="0"/>
                        </a:rPr>
                        <a:t> </a:t>
                      </a:r>
                    </a:p>
                  </a:txBody>
                  <a:tcPr marL="12641" marR="12641" marT="0" marB="0"/>
                </a:tc>
                <a:tc vMerge="1">
                  <a:txBody>
                    <a:bodyPr/>
                    <a:lstStyle/>
                    <a:p>
                      <a:endParaRPr lang="en-US"/>
                    </a:p>
                  </a:txBody>
                  <a:tcPr/>
                </a:tc>
                <a:extLst>
                  <a:ext uri="{0D108BD9-81ED-4DB2-BD59-A6C34878D82A}">
                    <a16:rowId xmlns:a16="http://schemas.microsoft.com/office/drawing/2014/main" val="594304602"/>
                  </a:ext>
                </a:extLst>
              </a:tr>
            </a:tbl>
          </a:graphicData>
        </a:graphic>
      </p:graphicFrame>
      <p:sp>
        <p:nvSpPr>
          <p:cNvPr id="7" name="Rectangle 2"/>
          <p:cNvSpPr>
            <a:spLocks noChangeArrowheads="1"/>
          </p:cNvSpPr>
          <p:nvPr/>
        </p:nvSpPr>
        <p:spPr bwMode="auto">
          <a:xfrm>
            <a:off x="-59417398" y="-63787"/>
            <a:ext cx="12621330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400" b="1"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Căn cứ khoản 8 Điều 3, </a:t>
            </a:r>
            <a:endParaRPr kumimoji="0" lang="en-US" altLang="en-US"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392356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A1FCF-4FDD-4BC5-B3E5-63033C98106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000AB0-153A-4B66-9FF3-F18F546DE649}"/>
              </a:ext>
            </a:extLst>
          </p:cNvPr>
          <p:cNvSpPr>
            <a:spLocks noGrp="1"/>
          </p:cNvSpPr>
          <p:nvPr>
            <p:ph sz="quarter" idx="10"/>
          </p:nvPr>
        </p:nvSpPr>
        <p:spPr/>
        <p:txBody>
          <a:bodyPr>
            <a:normAutofit/>
          </a:bodyPr>
          <a:lstStyle/>
          <a:p>
            <a:r>
              <a:rPr lang="en-US" sz="2400" b="1" dirty="0">
                <a:solidFill>
                  <a:schemeClr val="tx1"/>
                </a:solidFill>
                <a:latin typeface="Times New Roman" panose="02020603050405020304" pitchFamily="18" charset="0"/>
                <a:cs typeface="Times New Roman" panose="02020603050405020304" pitchFamily="18" charset="0"/>
              </a:rPr>
              <a:t>TRÂN TRỌNG CÁM </a:t>
            </a:r>
            <a:r>
              <a:rPr lang="vi-VN" sz="2400" b="1" dirty="0">
                <a:solidFill>
                  <a:schemeClr val="tx1"/>
                </a:solidFill>
                <a:latin typeface="Times New Roman" panose="02020603050405020304" pitchFamily="18" charset="0"/>
                <a:cs typeface="Times New Roman" panose="02020603050405020304" pitchFamily="18" charset="0"/>
              </a:rPr>
              <a:t>Ơ</a:t>
            </a:r>
            <a:r>
              <a:rPr lang="en-US" sz="2400" b="1" dirty="0">
                <a:solidFill>
                  <a:schemeClr val="tx1"/>
                </a:solidFill>
                <a:latin typeface="Times New Roman" panose="02020603050405020304" pitchFamily="18" charset="0"/>
                <a:cs typeface="Times New Roman" panose="02020603050405020304" pitchFamily="18" charset="0"/>
              </a:rPr>
              <a:t>N!</a:t>
            </a:r>
          </a:p>
        </p:txBody>
      </p:sp>
    </p:spTree>
    <p:extLst>
      <p:ext uri="{BB962C8B-B14F-4D97-AF65-F5344CB8AC3E}">
        <p14:creationId xmlns:p14="http://schemas.microsoft.com/office/powerpoint/2010/main" val="2424688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5131" y="448056"/>
            <a:ext cx="11599818" cy="640080"/>
          </a:xfrm>
        </p:spPr>
        <p:txBody>
          <a:bodyPr>
            <a:normAutofit fontScale="90000"/>
          </a:bodyPr>
          <a:lstStyle/>
          <a:p>
            <a:r>
              <a:rPr lang="en-US" b="1" dirty="0">
                <a:latin typeface="Times New Roman" panose="02020603050405020304" pitchFamily="18" charset="0"/>
                <a:cs typeface="Times New Roman" panose="02020603050405020304" pitchFamily="18" charset="0"/>
              </a:rPr>
              <a:t>CÁC THẨM QUYỀN PHÂN CẤP  THEO NGHỊ ĐỊNH 146/2025/NĐ-CP </a:t>
            </a:r>
            <a:r>
              <a:rPr lang="en-US" b="1" dirty="0">
                <a:solidFill>
                  <a:srgbClr val="DD462F"/>
                </a:solidFill>
                <a:latin typeface="Times New Roman" panose="02020603050405020304" pitchFamily="18" charset="0"/>
                <a:cs typeface="Times New Roman" panose="02020603050405020304" pitchFamily="18" charset="0"/>
              </a:rPr>
              <a:t>TỪ BỘ CÔNG TH</a:t>
            </a:r>
            <a:r>
              <a:rPr lang="vi-VN" b="1" dirty="0">
                <a:solidFill>
                  <a:srgbClr val="DD462F"/>
                </a:solidFill>
                <a:latin typeface="Times New Roman" panose="02020603050405020304" pitchFamily="18" charset="0"/>
                <a:cs typeface="Times New Roman" panose="02020603050405020304" pitchFamily="18" charset="0"/>
              </a:rPr>
              <a:t>Ư</a:t>
            </a:r>
            <a:r>
              <a:rPr lang="en-US" b="1" dirty="0">
                <a:solidFill>
                  <a:srgbClr val="DD462F"/>
                </a:solidFill>
                <a:latin typeface="Times New Roman" panose="02020603050405020304" pitchFamily="18" charset="0"/>
                <a:cs typeface="Times New Roman" panose="02020603050405020304" pitchFamily="18" charset="0"/>
              </a:rPr>
              <a:t>ƠNG</a:t>
            </a:r>
          </a:p>
        </p:txBody>
      </p:sp>
      <p:sp>
        <p:nvSpPr>
          <p:cNvPr id="25" name="Content Placeholder 17"/>
          <p:cNvSpPr txBox="1">
            <a:spLocks/>
          </p:cNvSpPr>
          <p:nvPr/>
        </p:nvSpPr>
        <p:spPr>
          <a:xfrm>
            <a:off x="541609" y="1455491"/>
            <a:ext cx="5110161" cy="471149"/>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800" b="1" dirty="0">
                <a:latin typeface="Times New Roman" panose="02020603050405020304" pitchFamily="18" charset="0"/>
                <a:cs typeface="Times New Roman" panose="02020603050405020304" pitchFamily="18" charset="0"/>
              </a:rPr>
              <a:t>UBND CẤP TỈNH:</a:t>
            </a:r>
          </a:p>
        </p:txBody>
      </p:sp>
      <p:grpSp>
        <p:nvGrpSpPr>
          <p:cNvPr id="18" name="Group 17" descr="Small circle with number 1 inside  indicating step 1"/>
          <p:cNvGrpSpPr/>
          <p:nvPr/>
        </p:nvGrpSpPr>
        <p:grpSpPr bwMode="blackWhite">
          <a:xfrm>
            <a:off x="531552" y="2009243"/>
            <a:ext cx="558179" cy="409838"/>
            <a:chOff x="6953426" y="711274"/>
            <a:chExt cx="558179" cy="409838"/>
          </a:xfrm>
        </p:grpSpPr>
        <p:sp>
          <p:nvSpPr>
            <p:cNvPr id="19" name="Oval 18"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descr="Number 1"/>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sp>
        <p:nvSpPr>
          <p:cNvPr id="21" name="Content Placeholder 17"/>
          <p:cNvSpPr txBox="1">
            <a:spLocks/>
          </p:cNvSpPr>
          <p:nvPr/>
        </p:nvSpPr>
        <p:spPr>
          <a:xfrm>
            <a:off x="1056513" y="1958189"/>
            <a:ext cx="4585731" cy="596551"/>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2000"/>
              </a:spcAft>
              <a:buNone/>
              <a:defRPr/>
            </a:pPr>
            <a:r>
              <a:rPr lang="en-US" sz="1600" b="1" dirty="0" err="1">
                <a:solidFill>
                  <a:schemeClr val="tx1"/>
                </a:solidFill>
                <a:latin typeface="Segoe UI" panose="020B0502040204020203" pitchFamily="34" charset="0"/>
                <a:cs typeface="Segoe UI" panose="020B0502040204020203" pitchFamily="34" charset="0"/>
              </a:rPr>
              <a:t>Xác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thông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chấm</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dứt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hoạt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động</a:t>
            </a:r>
            <a:r>
              <a:rPr lang="en-US" sz="1600" b="1" dirty="0">
                <a:solidFill>
                  <a:schemeClr val="tx1"/>
                </a:solidFill>
                <a:latin typeface="Segoe UI" panose="020B0502040204020203" pitchFamily="34" charset="0"/>
                <a:cs typeface="Segoe UI" panose="020B0502040204020203" pitchFamily="34" charset="0"/>
              </a:rPr>
              <a:t> BHĐC </a:t>
            </a:r>
            <a:r>
              <a:rPr lang="en-US" sz="1600" b="1" dirty="0" err="1">
                <a:solidFill>
                  <a:schemeClr val="tx1"/>
                </a:solidFill>
                <a:latin typeface="Segoe UI" panose="020B0502040204020203" pitchFamily="34" charset="0"/>
                <a:cs typeface="Segoe UI" panose="020B0502040204020203" pitchFamily="34" charset="0"/>
              </a:rPr>
              <a:t>trên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toàn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quốc</a:t>
            </a:r>
            <a:endParaRPr lang="en-US" sz="1600" b="1" dirty="0">
              <a:solidFill>
                <a:schemeClr val="tx1"/>
              </a:solidFill>
              <a:latin typeface="Segoe UI" panose="020B0502040204020203" pitchFamily="34" charset="0"/>
              <a:cs typeface="Segoe UI" panose="020B0502040204020203" pitchFamily="34" charset="0"/>
            </a:endParaRPr>
          </a:p>
        </p:txBody>
      </p:sp>
      <p:grpSp>
        <p:nvGrpSpPr>
          <p:cNvPr id="33" name="Group 32" descr="Small circle with number 2 inside  indicating step 2"/>
          <p:cNvGrpSpPr/>
          <p:nvPr/>
        </p:nvGrpSpPr>
        <p:grpSpPr bwMode="blackWhite">
          <a:xfrm>
            <a:off x="531552" y="2723185"/>
            <a:ext cx="558179" cy="409838"/>
            <a:chOff x="6953426" y="711274"/>
            <a:chExt cx="558179" cy="409838"/>
          </a:xfrm>
        </p:grpSpPr>
        <p:sp>
          <p:nvSpPr>
            <p:cNvPr id="34" name="Oval 3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descr="Number 2"/>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36" name="Content Placeholder 17"/>
          <p:cNvSpPr txBox="1">
            <a:spLocks/>
          </p:cNvSpPr>
          <p:nvPr/>
        </p:nvSpPr>
        <p:spPr>
          <a:xfrm>
            <a:off x="1054489" y="2653742"/>
            <a:ext cx="4585731" cy="596551"/>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2000"/>
              </a:spcAft>
              <a:buNone/>
              <a:defRPr/>
            </a:pPr>
            <a:r>
              <a:rPr lang="en-US" sz="1600" b="1" dirty="0" err="1">
                <a:solidFill>
                  <a:schemeClr val="tx1"/>
                </a:solidFill>
                <a:latin typeface="Segoe UI" panose="020B0502040204020203" pitchFamily="34" charset="0"/>
                <a:cs typeface="Segoe UI" panose="020B0502040204020203" pitchFamily="34" charset="0"/>
              </a:rPr>
              <a:t>Công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ch</a:t>
            </a:r>
            <a:r>
              <a:rPr lang="vi-VN" sz="1600" b="1" dirty="0">
                <a:solidFill>
                  <a:schemeClr val="tx1"/>
                </a:solidFill>
                <a:latin typeface="Segoe UI" panose="020B0502040204020203" pitchFamily="34" charset="0"/>
                <a:cs typeface="Segoe UI" panose="020B0502040204020203" pitchFamily="34" charset="0"/>
              </a:rPr>
              <a:t>ư</a:t>
            </a:r>
            <a:r>
              <a:rPr lang="en-US" sz="1600" b="1" dirty="0" err="1">
                <a:solidFill>
                  <a:schemeClr val="tx1"/>
                </a:solidFill>
                <a:latin typeface="Segoe UI" panose="020B0502040204020203" pitchFamily="34" charset="0"/>
                <a:cs typeface="Segoe UI" panose="020B0502040204020203" pitchFamily="34" charset="0"/>
              </a:rPr>
              <a:t>ơng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trình</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đào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kiến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thức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pháp</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luật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về</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hàng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cấp</a:t>
            </a:r>
            <a:endParaRPr lang="en-US" sz="1600" b="1" dirty="0">
              <a:solidFill>
                <a:schemeClr val="tx1"/>
              </a:solidFill>
              <a:latin typeface="Segoe UI" panose="020B0502040204020203" pitchFamily="34" charset="0"/>
              <a:cs typeface="Segoe UI" panose="020B0502040204020203" pitchFamily="34" charset="0"/>
            </a:endParaRPr>
          </a:p>
        </p:txBody>
      </p:sp>
      <p:grpSp>
        <p:nvGrpSpPr>
          <p:cNvPr id="22" name="Group 21" descr="Small circle with number 3 inside  indicating step 3"/>
          <p:cNvGrpSpPr/>
          <p:nvPr/>
        </p:nvGrpSpPr>
        <p:grpSpPr bwMode="blackWhite">
          <a:xfrm>
            <a:off x="506094" y="3499175"/>
            <a:ext cx="558179" cy="409838"/>
            <a:chOff x="6953426" y="711274"/>
            <a:chExt cx="558179" cy="409838"/>
          </a:xfrm>
        </p:grpSpPr>
        <p:sp>
          <p:nvSpPr>
            <p:cNvPr id="24" name="Oval 2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descr="Number 3"/>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3</a:t>
              </a:r>
            </a:p>
          </p:txBody>
        </p:sp>
      </p:grpSp>
      <p:sp>
        <p:nvSpPr>
          <p:cNvPr id="32" name="Content Placeholder 17"/>
          <p:cNvSpPr txBox="1">
            <a:spLocks/>
          </p:cNvSpPr>
          <p:nvPr/>
        </p:nvSpPr>
        <p:spPr>
          <a:xfrm>
            <a:off x="1054490" y="3464730"/>
            <a:ext cx="4597280" cy="56353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600"/>
              </a:spcAft>
              <a:buNone/>
              <a:defRPr/>
            </a:pPr>
            <a:r>
              <a:rPr lang="en-US" sz="1600" b="1" dirty="0" err="1">
                <a:solidFill>
                  <a:schemeClr val="tx1"/>
                </a:solidFill>
                <a:latin typeface="Segoe UI" panose="020B0502040204020203" pitchFamily="34" charset="0"/>
                <a:cs typeface="Segoe UI" panose="020B0502040204020203" pitchFamily="34" charset="0"/>
              </a:rPr>
              <a:t>Kiểm</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tra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giám</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sát</a:t>
            </a:r>
            <a:r>
              <a:rPr lang="en-US" sz="1600" b="1" dirty="0">
                <a:solidFill>
                  <a:schemeClr val="tx1"/>
                </a:solidFill>
                <a:latin typeface="Segoe UI" panose="020B0502040204020203" pitchFamily="34" charset="0"/>
                <a:cs typeface="Segoe UI" panose="020B0502040204020203" pitchFamily="34" charset="0"/>
              </a:rPr>
              <a:t> c</a:t>
            </a:r>
            <a:r>
              <a:rPr lang="vi-VN" sz="1600" b="1" dirty="0">
                <a:solidFill>
                  <a:schemeClr val="tx1"/>
                </a:solidFill>
                <a:latin typeface="Segoe UI" panose="020B0502040204020203" pitchFamily="34" charset="0"/>
                <a:cs typeface="Segoe UI" panose="020B0502040204020203" pitchFamily="34" charset="0"/>
              </a:rPr>
              <a:t>ơ</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sở</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đào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tạo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kiến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thức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pháp</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luật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về</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hàng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cấp</a:t>
            </a:r>
            <a:endParaRPr lang="en-US" sz="1600" b="1" dirty="0">
              <a:solidFill>
                <a:schemeClr val="tx1"/>
              </a:solidFill>
              <a:cs typeface="Segoe UI"/>
            </a:endParaRPr>
          </a:p>
        </p:txBody>
      </p:sp>
      <p:grpSp>
        <p:nvGrpSpPr>
          <p:cNvPr id="37" name="Group 36" descr="Small circle with number 4 inside  indicating step 4"/>
          <p:cNvGrpSpPr/>
          <p:nvPr/>
        </p:nvGrpSpPr>
        <p:grpSpPr bwMode="blackWhite">
          <a:xfrm>
            <a:off x="506094" y="4329746"/>
            <a:ext cx="558179" cy="409838"/>
            <a:chOff x="6948000" y="167038"/>
            <a:chExt cx="558179" cy="409838"/>
          </a:xfrm>
        </p:grpSpPr>
        <p:sp>
          <p:nvSpPr>
            <p:cNvPr id="38" name="Oval 37" descr="Small circle"/>
            <p:cNvSpPr/>
            <p:nvPr/>
          </p:nvSpPr>
          <p:spPr bwMode="blackWhite">
            <a:xfrm>
              <a:off x="7025069" y="167038"/>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descr="Number 4"/>
            <p:cNvSpPr txBox="1">
              <a:spLocks noChangeAspect="1"/>
            </p:cNvSpPr>
            <p:nvPr/>
          </p:nvSpPr>
          <p:spPr bwMode="blackWhite">
            <a:xfrm>
              <a:off x="6948000" y="17607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4</a:t>
              </a:r>
            </a:p>
          </p:txBody>
        </p:sp>
      </p:grpSp>
      <p:sp>
        <p:nvSpPr>
          <p:cNvPr id="40" name="Content Placeholder 17"/>
          <p:cNvSpPr txBox="1">
            <a:spLocks/>
          </p:cNvSpPr>
          <p:nvPr/>
        </p:nvSpPr>
        <p:spPr>
          <a:xfrm>
            <a:off x="1043681" y="4239097"/>
            <a:ext cx="4638463" cy="56353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2000"/>
              </a:spcAft>
              <a:buNone/>
              <a:defRPr/>
            </a:pPr>
            <a:r>
              <a:rPr lang="en-US" sz="1600" b="1" dirty="0" err="1">
                <a:solidFill>
                  <a:schemeClr val="tx1"/>
                </a:solidFill>
                <a:latin typeface="Segoe UI" panose="020B0502040204020203" pitchFamily="34" charset="0"/>
                <a:cs typeface="Segoe UI" panose="020B0502040204020203" pitchFamily="34" charset="0"/>
              </a:rPr>
              <a:t>Kiểm</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tra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cấp</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xác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kiến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thức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pháp</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luật</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về</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bán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hàng</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cấp</a:t>
            </a:r>
            <a:endParaRPr lang="en-US" sz="1600" b="1" dirty="0">
              <a:solidFill>
                <a:schemeClr val="tx1"/>
              </a:solidFill>
              <a:latin typeface="Segoe UI" panose="020B0502040204020203" pitchFamily="34" charset="0"/>
              <a:cs typeface="Segoe UI" panose="020B0502040204020203" pitchFamily="34" charset="0"/>
            </a:endParaRPr>
          </a:p>
        </p:txBody>
      </p:sp>
      <p:grpSp>
        <p:nvGrpSpPr>
          <p:cNvPr id="26" name="Group 25" descr="Small circle with number 3 inside  indicating step 3">
            <a:extLst>
              <a:ext uri="{FF2B5EF4-FFF2-40B4-BE49-F238E27FC236}">
                <a16:creationId xmlns:a16="http://schemas.microsoft.com/office/drawing/2014/main" id="{91BFE9FB-DB63-483F-8125-83FE285C49B0}"/>
              </a:ext>
            </a:extLst>
          </p:cNvPr>
          <p:cNvGrpSpPr/>
          <p:nvPr/>
        </p:nvGrpSpPr>
        <p:grpSpPr bwMode="blackWhite">
          <a:xfrm>
            <a:off x="503566" y="5135988"/>
            <a:ext cx="558179" cy="409838"/>
            <a:chOff x="6953426" y="711274"/>
            <a:chExt cx="558179" cy="409838"/>
          </a:xfrm>
        </p:grpSpPr>
        <p:sp>
          <p:nvSpPr>
            <p:cNvPr id="27" name="Oval 26" descr="Small circle">
              <a:extLst>
                <a:ext uri="{FF2B5EF4-FFF2-40B4-BE49-F238E27FC236}">
                  <a16:creationId xmlns:a16="http://schemas.microsoft.com/office/drawing/2014/main" id="{E6BD4950-9D21-4705-AF72-A7F28C5C6119}"/>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descr="Number 3">
              <a:extLst>
                <a:ext uri="{FF2B5EF4-FFF2-40B4-BE49-F238E27FC236}">
                  <a16:creationId xmlns:a16="http://schemas.microsoft.com/office/drawing/2014/main" id="{28788005-A70F-43A1-90F8-0E9051AC8CB8}"/>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5</a:t>
              </a:r>
            </a:p>
          </p:txBody>
        </p:sp>
      </p:grpSp>
      <p:sp>
        <p:nvSpPr>
          <p:cNvPr id="31" name="Content Placeholder 17">
            <a:extLst>
              <a:ext uri="{FF2B5EF4-FFF2-40B4-BE49-F238E27FC236}">
                <a16:creationId xmlns:a16="http://schemas.microsoft.com/office/drawing/2014/main" id="{C80E6378-BC21-40F9-865D-EE69800CEE37}"/>
              </a:ext>
            </a:extLst>
          </p:cNvPr>
          <p:cNvSpPr txBox="1">
            <a:spLocks/>
          </p:cNvSpPr>
          <p:nvPr/>
        </p:nvSpPr>
        <p:spPr>
          <a:xfrm>
            <a:off x="1015061" y="5083472"/>
            <a:ext cx="4636709" cy="761144"/>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600"/>
              </a:spcAft>
              <a:buNone/>
              <a:defRPr/>
            </a:pPr>
            <a:r>
              <a:rPr lang="en-US" sz="1600" b="1" dirty="0" err="1">
                <a:solidFill>
                  <a:schemeClr val="tx1"/>
                </a:solidFill>
                <a:latin typeface="Segoe UI" panose="020B0502040204020203" pitchFamily="34" charset="0"/>
                <a:cs typeface="Segoe UI" panose="020B0502040204020203" pitchFamily="34" charset="0"/>
              </a:rPr>
              <a:t>Kiểm</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tra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cấp</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xác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nhận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kiến</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thức</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cho</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đầu</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mối</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tại</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địa</a:t>
            </a:r>
            <a:r>
              <a:rPr lang="en-US" sz="1600" b="1" dirty="0">
                <a:solidFill>
                  <a:schemeClr val="tx1"/>
                </a:solidFill>
                <a:latin typeface="Segoe UI" panose="020B0502040204020203" pitchFamily="34" charset="0"/>
                <a:cs typeface="Segoe UI" panose="020B0502040204020203" pitchFamily="34" charset="0"/>
              </a:rPr>
              <a:t> </a:t>
            </a:r>
            <a:r>
              <a:rPr lang="en-US" sz="1600" b="1" dirty="0" err="1">
                <a:solidFill>
                  <a:schemeClr val="tx1"/>
                </a:solidFill>
                <a:latin typeface="Segoe UI" panose="020B0502040204020203" pitchFamily="34" charset="0"/>
                <a:cs typeface="Segoe UI" panose="020B0502040204020203" pitchFamily="34" charset="0"/>
              </a:rPr>
              <a:t>ph</a:t>
            </a:r>
            <a:r>
              <a:rPr lang="vi-VN" sz="1600" b="1" dirty="0">
                <a:solidFill>
                  <a:schemeClr val="tx1"/>
                </a:solidFill>
                <a:latin typeface="Segoe UI" panose="020B0502040204020203" pitchFamily="34" charset="0"/>
                <a:cs typeface="Segoe UI" panose="020B0502040204020203" pitchFamily="34" charset="0"/>
              </a:rPr>
              <a:t>ư</a:t>
            </a:r>
            <a:r>
              <a:rPr lang="en-US" sz="1600" b="1" dirty="0" err="1">
                <a:solidFill>
                  <a:schemeClr val="tx1"/>
                </a:solidFill>
                <a:latin typeface="Segoe UI" panose="020B0502040204020203" pitchFamily="34" charset="0"/>
                <a:cs typeface="Segoe UI" panose="020B0502040204020203" pitchFamily="34" charset="0"/>
              </a:rPr>
              <a:t>ơng</a:t>
            </a:r>
            <a:endParaRPr lang="en-US" sz="1600" b="1" dirty="0">
              <a:solidFill>
                <a:schemeClr val="tx1"/>
              </a:solidFill>
              <a:cs typeface="Segoe UI"/>
            </a:endParaRPr>
          </a:p>
        </p:txBody>
      </p:sp>
      <p:pic>
        <p:nvPicPr>
          <p:cNvPr id="3" name="Picture 2">
            <a:extLst>
              <a:ext uri="{FF2B5EF4-FFF2-40B4-BE49-F238E27FC236}">
                <a16:creationId xmlns:a16="http://schemas.microsoft.com/office/drawing/2014/main" id="{7C05447F-74EE-4B27-A049-6B547AE4C170}"/>
              </a:ext>
            </a:extLst>
          </p:cNvPr>
          <p:cNvPicPr>
            <a:picLocks noChangeAspect="1"/>
          </p:cNvPicPr>
          <p:nvPr/>
        </p:nvPicPr>
        <p:blipFill>
          <a:blip r:embed="rId2"/>
          <a:stretch>
            <a:fillRect/>
          </a:stretch>
        </p:blipFill>
        <p:spPr>
          <a:xfrm>
            <a:off x="6785075" y="1711873"/>
            <a:ext cx="4547616" cy="4082109"/>
          </a:xfrm>
          <a:prstGeom prst="rect">
            <a:avLst/>
          </a:prstGeom>
        </p:spPr>
      </p:pic>
      <p:sp>
        <p:nvSpPr>
          <p:cNvPr id="29" name="Content Placeholder 17">
            <a:extLst>
              <a:ext uri="{FF2B5EF4-FFF2-40B4-BE49-F238E27FC236}">
                <a16:creationId xmlns:a16="http://schemas.microsoft.com/office/drawing/2014/main" id="{ADC696CE-22ED-4B88-B2B1-BA554EE59EA4}"/>
              </a:ext>
            </a:extLst>
          </p:cNvPr>
          <p:cNvSpPr txBox="1">
            <a:spLocks/>
          </p:cNvSpPr>
          <p:nvPr/>
        </p:nvSpPr>
        <p:spPr>
          <a:xfrm>
            <a:off x="1064273" y="4267239"/>
            <a:ext cx="4597280" cy="56353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Aft>
                <a:spcPts val="2000"/>
              </a:spcAft>
              <a:buNone/>
              <a:defRPr/>
            </a:pPr>
            <a:endParaRPr lang="en-US" sz="1600" b="1"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7172718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1207" y="448056"/>
            <a:ext cx="9868663" cy="640080"/>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1. </a:t>
            </a:r>
            <a:r>
              <a:rPr lang="en-US" b="1" dirty="0" err="1">
                <a:solidFill>
                  <a:schemeClr val="tx1"/>
                </a:solidFill>
                <a:latin typeface="Times New Roman" panose="02020603050405020304" pitchFamily="18" charset="0"/>
                <a:cs typeface="Times New Roman" panose="02020603050405020304" pitchFamily="18" charset="0"/>
              </a:rPr>
              <a:t>Xác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nhận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thông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báo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chấm</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dứt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hoạt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động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bán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hàng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cấp</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half" idx="4294967295"/>
          </p:nvPr>
        </p:nvSpPr>
        <p:spPr>
          <a:xfrm>
            <a:off x="541609" y="1614311"/>
            <a:ext cx="9268435" cy="4795633"/>
          </a:xfrm>
        </p:spPr>
        <p:txBody>
          <a:bodyPr vert="horz" lIns="91440" tIns="45720" rIns="91440" bIns="45720" rtlCol="0">
            <a:noAutofit/>
          </a:bodyPr>
          <a:lstStyle/>
          <a:p>
            <a:pPr>
              <a:lnSpc>
                <a:spcPct val="100000"/>
              </a:lnSpc>
              <a:spcBef>
                <a:spcPts val="600"/>
              </a:spcBef>
              <a:spcAft>
                <a:spcPts val="900"/>
              </a:spcAft>
            </a:pPr>
            <a:r>
              <a:rPr lang="vi-VN" sz="2000" dirty="0">
                <a:latin typeface="Times New Roman" panose="02020603050405020304" pitchFamily="18" charset="0"/>
                <a:cs typeface="Times New Roman" panose="02020603050405020304" pitchFamily="18" charset="0"/>
              </a:rPr>
              <a:t>Trường hợp </a:t>
            </a:r>
            <a:r>
              <a:rPr lang="en-US" sz="2000" b="1" u="sng" dirty="0">
                <a:latin typeface="Times New Roman" panose="02020603050405020304" pitchFamily="18" charset="0"/>
                <a:cs typeface="Times New Roman" panose="02020603050405020304" pitchFamily="18" charset="0"/>
              </a:rPr>
              <a:t>giấy chứng nhận đăng ký hoạt động bán hàng đa cấp hết hiệu lực hoặc bị </a:t>
            </a:r>
            <a:r>
              <a:rPr lang="en-US" sz="2000" b="1" u="sng" dirty="0" err="1">
                <a:latin typeface="Times New Roman" panose="02020603050405020304" pitchFamily="18" charset="0"/>
                <a:cs typeface="Times New Roman" panose="02020603050405020304" pitchFamily="18" charset="0"/>
              </a:rPr>
              <a:t>thu</a:t>
            </a:r>
            <a:r>
              <a:rPr lang="en-US" sz="2000" b="1" u="sng" dirty="0">
                <a:latin typeface="Times New Roman" panose="02020603050405020304" pitchFamily="18" charset="0"/>
                <a:cs typeface="Times New Roman" panose="02020603050405020304" pitchFamily="18" charset="0"/>
              </a:rPr>
              <a:t> </a:t>
            </a:r>
            <a:r>
              <a:rPr lang="en-US" sz="2000" b="1" u="sng" dirty="0" err="1">
                <a:latin typeface="Times New Roman" panose="02020603050405020304" pitchFamily="18" charset="0"/>
                <a:cs typeface="Times New Roman" panose="02020603050405020304" pitchFamily="18" charset="0"/>
              </a:rPr>
              <a:t>hồi</a:t>
            </a:r>
            <a:r>
              <a:rPr lang="vi-VN" sz="2000" dirty="0">
                <a:latin typeface="Times New Roman" panose="02020603050405020304" pitchFamily="18" charset="0"/>
                <a:cs typeface="Times New Roman" panose="02020603050405020304" pitchFamily="18" charset="0"/>
              </a:rPr>
              <a:t>:</a:t>
            </a:r>
          </a:p>
          <a:p>
            <a:pPr>
              <a:lnSpc>
                <a:spcPct val="100000"/>
              </a:lnSpc>
              <a:spcBef>
                <a:spcPts val="600"/>
              </a:spcBef>
              <a:spcAft>
                <a:spcPts val="900"/>
              </a:spcAft>
            </a:pP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Thông báo chấm dứt hoạt động bán hàng đa cấp theo Mẫu số 06 tại Phụ lục ban hành kèm theo Nghị địn</a:t>
            </a:r>
            <a:r>
              <a:rPr lang="en-US" sz="2000" dirty="0">
                <a:latin typeface="Times New Roman" panose="02020603050405020304" pitchFamily="18" charset="0"/>
                <a:cs typeface="Times New Roman" panose="02020603050405020304" pitchFamily="18" charset="0"/>
              </a:rPr>
              <a:t>h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40/2018/NĐ-CP (</a:t>
            </a:r>
            <a:r>
              <a:rPr lang="en-US" sz="2000" dirty="0" err="1">
                <a:latin typeface="Times New Roman" panose="02020603050405020304" pitchFamily="18" charset="0"/>
                <a:cs typeface="Times New Roman" panose="02020603050405020304" pitchFamily="18" charset="0"/>
              </a:rPr>
              <a:t>sửa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đổi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bổ</a:t>
            </a:r>
            <a:r>
              <a:rPr lang="en-US" sz="2000" dirty="0">
                <a:latin typeface="Times New Roman" panose="02020603050405020304" pitchFamily="18" charset="0"/>
                <a:cs typeface="Times New Roman" panose="02020603050405020304" pitchFamily="18" charset="0"/>
              </a:rPr>
              <a:t> sung </a:t>
            </a:r>
            <a:r>
              <a:rPr lang="en-US" sz="2000" dirty="0" err="1">
                <a:latin typeface="Times New Roman" panose="02020603050405020304" pitchFamily="18" charset="0"/>
                <a:cs typeface="Times New Roman" panose="02020603050405020304" pitchFamily="18" charset="0"/>
              </a:rPr>
              <a:t>tại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18/2023/NĐ-CP) –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gọi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tắt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40/2018/NĐ-CP</a:t>
            </a:r>
            <a:r>
              <a:rPr lang="vi-VN" sz="2000" dirty="0">
                <a:latin typeface="Times New Roman" panose="02020603050405020304" pitchFamily="18" charset="0"/>
                <a:cs typeface="Times New Roman" panose="02020603050405020304" pitchFamily="18" charset="0"/>
              </a:rPr>
              <a:t>;</a:t>
            </a:r>
          </a:p>
          <a:p>
            <a:pPr>
              <a:lnSpc>
                <a:spcPct val="100000"/>
              </a:lnSpc>
              <a:spcBef>
                <a:spcPts val="600"/>
              </a:spcBef>
              <a:spcAft>
                <a:spcPts val="900"/>
              </a:spcAft>
            </a:pP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Báo cáo theo Mẫu số 06a tại Phụ lục ban hành kèm theo Nghị 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40/2018/NĐ-CP</a:t>
            </a:r>
            <a:r>
              <a:rPr lang="vi-VN" sz="2000" dirty="0">
                <a:latin typeface="Times New Roman" panose="02020603050405020304" pitchFamily="18" charset="0"/>
                <a:cs typeface="Times New Roman" panose="02020603050405020304" pitchFamily="18" charset="0"/>
              </a:rPr>
              <a:t>;</a:t>
            </a:r>
          </a:p>
          <a:p>
            <a:pPr>
              <a:lnSpc>
                <a:spcPct val="100000"/>
              </a:lnSpc>
              <a:spcBef>
                <a:spcPts val="600"/>
              </a:spcBef>
              <a:spcAft>
                <a:spcPts val="900"/>
              </a:spcAft>
            </a:pP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01 bản sao giấy chứng nhận đăng ký doanh nghiệp điều chỉnh lần gần nhất hoặc giấy tờ có giá trị pháp lý tương đương;</a:t>
            </a:r>
          </a:p>
          <a:p>
            <a:pPr>
              <a:lnSpc>
                <a:spcPct val="100000"/>
              </a:lnSpc>
              <a:spcBef>
                <a:spcPts val="600"/>
              </a:spcBef>
              <a:spcAft>
                <a:spcPts val="900"/>
              </a:spcAft>
            </a:pP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01 bản chính giấy chứng nhận đăng ký hoạt động bán hàng đa cấp.</a:t>
            </a:r>
          </a:p>
        </p:txBody>
      </p:sp>
    </p:spTree>
    <p:extLst>
      <p:ext uri="{BB962C8B-B14F-4D97-AF65-F5344CB8AC3E}">
        <p14:creationId xmlns:p14="http://schemas.microsoft.com/office/powerpoint/2010/main" val="34516014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1207" y="448056"/>
            <a:ext cx="9868663" cy="640080"/>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1. </a:t>
            </a:r>
            <a:r>
              <a:rPr lang="en-US" b="1" dirty="0" err="1">
                <a:solidFill>
                  <a:schemeClr val="tx1"/>
                </a:solidFill>
                <a:latin typeface="Times New Roman" panose="02020603050405020304" pitchFamily="18" charset="0"/>
                <a:cs typeface="Times New Roman" panose="02020603050405020304" pitchFamily="18" charset="0"/>
              </a:rPr>
              <a:t>Xác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nhận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thông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báo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chấm</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dứt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hoạt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động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bán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hàng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cấp</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half" idx="4294967295"/>
          </p:nvPr>
        </p:nvSpPr>
        <p:spPr>
          <a:xfrm>
            <a:off x="541609" y="1614311"/>
            <a:ext cx="9426480" cy="5712178"/>
          </a:xfrm>
        </p:spPr>
        <p:txBody>
          <a:bodyPr vert="horz" lIns="91440" tIns="45720" rIns="91440" bIns="45720" rtlCol="0">
            <a:noAutofit/>
          </a:bodyPr>
          <a:lstStyle/>
          <a:p>
            <a:pPr>
              <a:lnSpc>
                <a:spcPct val="100000"/>
              </a:lnSpc>
              <a:spcBef>
                <a:spcPts val="600"/>
              </a:spcBef>
              <a:spcAft>
                <a:spcPts val="600"/>
              </a:spcAft>
            </a:pPr>
            <a:r>
              <a:rPr lang="vi-VN" sz="2000" dirty="0">
                <a:latin typeface="Times New Roman" panose="02020603050405020304" pitchFamily="18" charset="0"/>
                <a:cs typeface="Times New Roman" panose="02020603050405020304" pitchFamily="18" charset="0"/>
              </a:rPr>
              <a:t>Trường hợp </a:t>
            </a:r>
            <a:r>
              <a:rPr lang="vi-VN" sz="2000" b="1" u="sng" dirty="0">
                <a:latin typeface="Times New Roman" panose="02020603050405020304" pitchFamily="18" charset="0"/>
                <a:cs typeface="Times New Roman" panose="02020603050405020304" pitchFamily="18" charset="0"/>
              </a:rPr>
              <a:t>doanh nghiệp tự chấm dứt </a:t>
            </a:r>
            <a:r>
              <a:rPr lang="vi-VN" sz="2000" dirty="0">
                <a:latin typeface="Times New Roman" panose="02020603050405020304" pitchFamily="18" charset="0"/>
                <a:cs typeface="Times New Roman" panose="02020603050405020304" pitchFamily="18" charset="0"/>
              </a:rPr>
              <a:t>hoạt động bán hàng đa cấp:</a:t>
            </a:r>
          </a:p>
          <a:p>
            <a:pPr marL="171450" indent="-171450">
              <a:lnSpc>
                <a:spcPct val="100000"/>
              </a:lnSpc>
              <a:spcBef>
                <a:spcPts val="600"/>
              </a:spcBef>
              <a:spcAft>
                <a:spcPts val="600"/>
              </a:spcAft>
              <a:buFontTx/>
              <a:buChar char="-"/>
            </a:pPr>
            <a:r>
              <a:rPr lang="vi-VN" sz="2000" dirty="0">
                <a:latin typeface="Times New Roman" panose="02020603050405020304" pitchFamily="18" charset="0"/>
                <a:cs typeface="Times New Roman" panose="02020603050405020304" pitchFamily="18" charset="0"/>
              </a:rPr>
              <a:t>Thông báo chấm dứt hoạt động bán hàng đa cấp theo Mẫu số 06;</a:t>
            </a:r>
            <a:endParaRPr lang="en-US" sz="2000" dirty="0">
              <a:latin typeface="Times New Roman" panose="02020603050405020304" pitchFamily="18" charset="0"/>
              <a:cs typeface="Times New Roman" panose="02020603050405020304" pitchFamily="18" charset="0"/>
            </a:endParaRPr>
          </a:p>
          <a:p>
            <a:pPr marL="171450" indent="-171450">
              <a:lnSpc>
                <a:spcPct val="100000"/>
              </a:lnSpc>
              <a:spcBef>
                <a:spcPts val="600"/>
              </a:spcBef>
              <a:spcAft>
                <a:spcPts val="600"/>
              </a:spcAft>
              <a:buFontTx/>
              <a:buChar char="-"/>
            </a:pPr>
            <a:r>
              <a:rPr lang="vi-VN" sz="2000" dirty="0">
                <a:latin typeface="Times New Roman" panose="02020603050405020304" pitchFamily="18" charset="0"/>
                <a:cs typeface="Times New Roman" panose="02020603050405020304" pitchFamily="18" charset="0"/>
              </a:rPr>
              <a:t>Báo cáo theo Mẫu số 06a ;</a:t>
            </a:r>
          </a:p>
          <a:p>
            <a:pPr marL="171450" indent="-171450" algn="just">
              <a:lnSpc>
                <a:spcPct val="100000"/>
              </a:lnSpc>
              <a:spcBef>
                <a:spcPts val="600"/>
              </a:spcBef>
              <a:spcAft>
                <a:spcPts val="600"/>
              </a:spcAft>
              <a:buFontTx/>
              <a:buChar char="-"/>
            </a:pPr>
            <a:r>
              <a:rPr lang="vi-VN" sz="2000" dirty="0">
                <a:latin typeface="Times New Roman" panose="02020603050405020304" pitchFamily="18" charset="0"/>
                <a:cs typeface="Times New Roman" panose="02020603050405020304" pitchFamily="18" charset="0"/>
              </a:rPr>
              <a:t>01 bản sao giấy chứng nhận đăng ký doanh nghiệp điều chỉnh lần gần nhất hoặc giấy tờ có giá trị pháp lý tương đương;</a:t>
            </a:r>
            <a:endParaRPr lang="en-US" sz="2000" dirty="0">
              <a:latin typeface="Times New Roman" panose="02020603050405020304" pitchFamily="18" charset="0"/>
              <a:cs typeface="Times New Roman" panose="02020603050405020304" pitchFamily="18" charset="0"/>
            </a:endParaRPr>
          </a:p>
          <a:p>
            <a:pPr marL="171450" indent="-171450">
              <a:lnSpc>
                <a:spcPct val="100000"/>
              </a:lnSpc>
              <a:spcBef>
                <a:spcPts val="600"/>
              </a:spcBef>
              <a:spcAft>
                <a:spcPts val="600"/>
              </a:spcAft>
              <a:buFontTx/>
              <a:buChar char="-"/>
            </a:pPr>
            <a:r>
              <a:rPr lang="vi-VN" sz="2000" dirty="0">
                <a:latin typeface="Times New Roman" panose="02020603050405020304" pitchFamily="18" charset="0"/>
                <a:cs typeface="Times New Roman" panose="02020603050405020304" pitchFamily="18" charset="0"/>
              </a:rPr>
              <a:t>01 bản chính giấy chứng nhận đăng ký hoạt động bán hàng đa cấp;</a:t>
            </a:r>
            <a:endParaRPr lang="en-US" sz="2000" dirty="0">
              <a:latin typeface="Times New Roman" panose="02020603050405020304" pitchFamily="18" charset="0"/>
              <a:cs typeface="Times New Roman" panose="02020603050405020304" pitchFamily="18" charset="0"/>
            </a:endParaRPr>
          </a:p>
          <a:p>
            <a:pPr marL="171450" indent="-171450" algn="just">
              <a:lnSpc>
                <a:spcPct val="100000"/>
              </a:lnSpc>
              <a:spcBef>
                <a:spcPts val="600"/>
              </a:spcBef>
              <a:spcAft>
                <a:spcPts val="600"/>
              </a:spcAft>
              <a:buFontTx/>
              <a:buChar char="-"/>
            </a:pPr>
            <a:r>
              <a:rPr lang="vi-VN" sz="2000" dirty="0">
                <a:latin typeface="Times New Roman" panose="02020603050405020304" pitchFamily="18" charset="0"/>
                <a:cs typeface="Times New Roman" panose="02020603050405020304" pitchFamily="18" charset="0"/>
              </a:rPr>
              <a:t>01 </a:t>
            </a:r>
            <a:r>
              <a:rPr lang="vi-VN" sz="2000" b="1" dirty="0">
                <a:solidFill>
                  <a:srgbClr val="FF0000"/>
                </a:solidFill>
                <a:latin typeface="Times New Roman" panose="02020603050405020304" pitchFamily="18" charset="0"/>
                <a:cs typeface="Times New Roman" panose="02020603050405020304" pitchFamily="18" charset="0"/>
              </a:rPr>
              <a:t>bản sao quyết định về việc chấm dứt hoạt động bán hàng đa cấp </a:t>
            </a:r>
            <a:r>
              <a:rPr lang="vi-VN" sz="2000" dirty="0">
                <a:latin typeface="Times New Roman" panose="02020603050405020304" pitchFamily="18" charset="0"/>
                <a:cs typeface="Times New Roman" panose="02020603050405020304" pitchFamily="18" charset="0"/>
              </a:rPr>
              <a:t>của chủ doanh nghiệp tư nhân hoặc chủ sở hữu công ty trách nhiệm hữu hạn một thành viên; quyết định và biên bản họp về việc chấm dứt hoạt động bán hàng đa cấp của hội đồng thành viên nếu là công ty trách nhiệm hữu hạn hai thành viên trở lên, của đại hội đồng cổ đông nếu là công ty cổ phần, của các thành viên họp danh nếu là công ty hợp danh.</a:t>
            </a:r>
          </a:p>
        </p:txBody>
      </p:sp>
    </p:spTree>
    <p:extLst>
      <p:ext uri="{BB962C8B-B14F-4D97-AF65-F5344CB8AC3E}">
        <p14:creationId xmlns:p14="http://schemas.microsoft.com/office/powerpoint/2010/main" val="28316146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1207" y="448056"/>
            <a:ext cx="9868663" cy="640080"/>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T</a:t>
            </a:r>
            <a:r>
              <a:rPr lang="vi-VN" b="1" dirty="0">
                <a:solidFill>
                  <a:schemeClr val="tx1"/>
                </a:solidFill>
                <a:latin typeface="Times New Roman" panose="02020603050405020304" pitchFamily="18" charset="0"/>
                <a:cs typeface="Times New Roman" panose="02020603050405020304" pitchFamily="18" charset="0"/>
              </a:rPr>
              <a:t>rình tự, thủ tục:</a:t>
            </a:r>
          </a:p>
        </p:txBody>
      </p:sp>
      <p:sp>
        <p:nvSpPr>
          <p:cNvPr id="5" name="Content Placeholder 4"/>
          <p:cNvSpPr>
            <a:spLocks noGrp="1"/>
          </p:cNvSpPr>
          <p:nvPr>
            <p:ph sz="half" idx="4294967295"/>
          </p:nvPr>
        </p:nvSpPr>
        <p:spPr>
          <a:xfrm>
            <a:off x="541609" y="1431009"/>
            <a:ext cx="5720967" cy="5522683"/>
          </a:xfrm>
        </p:spPr>
        <p:txBody>
          <a:bodyPr vert="horz" lIns="91440" tIns="45720" rIns="91440" bIns="45720" rtlCol="0">
            <a:normAutofit/>
          </a:bodyPr>
          <a:lstStyle/>
          <a:p>
            <a:pPr marL="171450" indent="-171450" algn="just">
              <a:lnSpc>
                <a:spcPct val="100000"/>
              </a:lnSpc>
              <a:spcBef>
                <a:spcPts val="600"/>
              </a:spcBef>
              <a:spcAft>
                <a:spcPts val="600"/>
              </a:spcAft>
              <a:buFontTx/>
              <a:buChar char="-"/>
            </a:pPr>
            <a:r>
              <a:rPr lang="en-US" sz="1800" dirty="0">
                <a:latin typeface="Times New Roman" panose="02020603050405020304" pitchFamily="18" charset="0"/>
                <a:cs typeface="Times New Roman" panose="02020603050405020304" pitchFamily="18" charset="0"/>
              </a:rPr>
              <a:t>N</a:t>
            </a:r>
            <a:r>
              <a:rPr lang="vi-VN" sz="1800" dirty="0">
                <a:latin typeface="Times New Roman" panose="02020603050405020304" pitchFamily="18" charset="0"/>
                <a:cs typeface="Times New Roman" panose="02020603050405020304" pitchFamily="18" charset="0"/>
              </a:rPr>
              <a:t>ộp hồ sơ tới </a:t>
            </a:r>
            <a:r>
              <a:rPr lang="en-US" sz="1800" dirty="0">
                <a:latin typeface="Times New Roman" panose="02020603050405020304" pitchFamily="18" charset="0"/>
                <a:cs typeface="Times New Roman" panose="02020603050405020304" pitchFamily="18" charset="0"/>
              </a:rPr>
              <a:t>UBND </a:t>
            </a:r>
            <a:r>
              <a:rPr lang="en-US" sz="1800" dirty="0" err="1">
                <a:latin typeface="Times New Roman" panose="02020603050405020304" pitchFamily="18" charset="0"/>
                <a:cs typeface="Times New Roman" panose="02020603050405020304" pitchFamily="18" charset="0"/>
              </a:rPr>
              <a:t>cấp</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tỉnh</a:t>
            </a:r>
            <a:r>
              <a:rPr lang="vi-VN" sz="1800" dirty="0">
                <a:latin typeface="Times New Roman" panose="02020603050405020304" pitchFamily="18" charset="0"/>
                <a:cs typeface="Times New Roman" panose="02020603050405020304" pitchFamily="18" charset="0"/>
              </a:rPr>
              <a:t>;</a:t>
            </a:r>
          </a:p>
          <a:p>
            <a:pPr marL="171450" indent="-171450" algn="just">
              <a:lnSpc>
                <a:spcPct val="100000"/>
              </a:lnSpc>
              <a:spcBef>
                <a:spcPts val="600"/>
              </a:spcBef>
              <a:spcAft>
                <a:spcPts val="600"/>
              </a:spcAft>
              <a:buFontTx/>
              <a:buChar char="-"/>
            </a:pPr>
            <a:r>
              <a:rPr lang="en-US" sz="1800" dirty="0" err="1">
                <a:latin typeface="Times New Roman" panose="02020603050405020304" pitchFamily="18" charset="0"/>
                <a:cs typeface="Times New Roman" panose="02020603050405020304" pitchFamily="18" charset="0"/>
              </a:rPr>
              <a:t>Trong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thời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hạn</a:t>
            </a:r>
            <a:r>
              <a:rPr lang="en-US" sz="1800" dirty="0">
                <a:latin typeface="Times New Roman" panose="02020603050405020304" pitchFamily="18" charset="0"/>
                <a:cs typeface="Times New Roman" panose="02020603050405020304" pitchFamily="18" charset="0"/>
              </a:rPr>
              <a:t> 10 </a:t>
            </a:r>
            <a:r>
              <a:rPr lang="en-US" sz="1800" dirty="0" err="1">
                <a:latin typeface="Times New Roman" panose="02020603050405020304" pitchFamily="18" charset="0"/>
                <a:cs typeface="Times New Roman" panose="02020603050405020304" pitchFamily="18" charset="0"/>
              </a:rPr>
              <a:t>ngày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làm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việc</a:t>
            </a:r>
            <a:r>
              <a:rPr lang="en-US" sz="1800" dirty="0">
                <a:latin typeface="Times New Roman" panose="02020603050405020304" pitchFamily="18" charset="0"/>
                <a:cs typeface="Times New Roman" panose="02020603050405020304" pitchFamily="18" charset="0"/>
              </a:rPr>
              <a:t>:</a:t>
            </a:r>
          </a:p>
          <a:p>
            <a:pPr algn="just">
              <a:lnSpc>
                <a:spcPct val="100000"/>
              </a:lnSpc>
              <a:spcBef>
                <a:spcPts val="600"/>
              </a:spcBef>
              <a:spcAft>
                <a:spcPts val="600"/>
              </a:spcAft>
            </a:pPr>
            <a:r>
              <a:rPr lang="en-US" sz="1800" dirty="0">
                <a:latin typeface="Times New Roman" panose="02020603050405020304" pitchFamily="18" charset="0"/>
                <a:cs typeface="Times New Roman" panose="02020603050405020304" pitchFamily="18" charset="0"/>
              </a:rPr>
              <a:t>+ H</a:t>
            </a:r>
            <a:r>
              <a:rPr lang="vi-VN" sz="1800" dirty="0">
                <a:latin typeface="Times New Roman" panose="02020603050405020304" pitchFamily="18" charset="0"/>
                <a:cs typeface="Times New Roman" panose="02020603050405020304" pitchFamily="18" charset="0"/>
              </a:rPr>
              <a:t>ồ sơ không </a:t>
            </a:r>
            <a:r>
              <a:rPr lang="en-US" sz="1800" dirty="0" err="1">
                <a:latin typeface="Times New Roman" panose="02020603050405020304" pitchFamily="18" charset="0"/>
                <a:cs typeface="Times New Roman" panose="02020603050405020304" pitchFamily="18" charset="0"/>
              </a:rPr>
              <a:t>đầy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đủ</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hợp</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lệ</a:t>
            </a:r>
            <a:r>
              <a:rPr lang="en-US" sz="1800" dirty="0">
                <a:latin typeface="Times New Roman" panose="02020603050405020304" pitchFamily="18" charset="0"/>
                <a:cs typeface="Times New Roman" panose="02020603050405020304" pitchFamily="18" charset="0"/>
              </a:rPr>
              <a:t>:</a:t>
            </a:r>
            <a:r>
              <a:rPr lang="vi-VN" sz="1800" dirty="0">
                <a:latin typeface="Times New Roman" panose="02020603050405020304" pitchFamily="18" charset="0"/>
                <a:cs typeface="Times New Roman" panose="02020603050405020304" pitchFamily="18" charset="0"/>
              </a:rPr>
              <a:t> thông báo sửa đổi, bổ sung </a:t>
            </a:r>
            <a:r>
              <a:rPr lang="en-US" sz="1800" dirty="0">
                <a:latin typeface="Times New Roman" panose="02020603050405020304" pitchFamily="18" charset="0"/>
                <a:cs typeface="Times New Roman" panose="02020603050405020304" pitchFamily="18" charset="0"/>
              </a:rPr>
              <a:t>(t</a:t>
            </a:r>
            <a:r>
              <a:rPr lang="vi-VN" sz="1800" dirty="0">
                <a:latin typeface="Times New Roman" panose="02020603050405020304" pitchFamily="18" charset="0"/>
                <a:cs typeface="Times New Roman" panose="02020603050405020304" pitchFamily="18" charset="0"/>
              </a:rPr>
              <a:t>hời hạn sửa đổi, bổ sung là 15 ngày làm việc kể từ ngày nhận được thông báo</a:t>
            </a:r>
            <a:r>
              <a:rPr lang="en-US" sz="1800" dirty="0">
                <a:latin typeface="Times New Roman" panose="02020603050405020304" pitchFamily="18" charset="0"/>
                <a:cs typeface="Times New Roman" panose="02020603050405020304" pitchFamily="18" charset="0"/>
              </a:rPr>
              <a:t>)</a:t>
            </a:r>
            <a:r>
              <a:rPr lang="vi-VN" sz="1800" dirty="0">
                <a:latin typeface="Times New Roman" panose="02020603050405020304" pitchFamily="18" charset="0"/>
                <a:cs typeface="Times New Roman" panose="02020603050405020304" pitchFamily="18" charset="0"/>
              </a:rPr>
              <a:t>.</a:t>
            </a:r>
          </a:p>
          <a:p>
            <a:pPr algn="just">
              <a:lnSpc>
                <a:spcPct val="100000"/>
              </a:lnSpc>
              <a:spcBef>
                <a:spcPts val="600"/>
              </a:spcBef>
              <a:spcAft>
                <a:spcPts val="600"/>
              </a:spcAft>
            </a:pPr>
            <a:r>
              <a:rPr lang="vi-VN" sz="1800" dirty="0">
                <a:latin typeface="Times New Roman" panose="02020603050405020304" pitchFamily="18" charset="0"/>
                <a:cs typeface="Times New Roman" panose="02020603050405020304" pitchFamily="18" charset="0"/>
              </a:rPr>
              <a:t>Trường hợp doanh nghiệp không sửa đổi, bổ sung hồ sơ đúng thời hạn hoặc hồ sơ không đáp ứng quy định</a:t>
            </a:r>
            <a:r>
              <a:rPr lang="en-US" sz="1800" dirty="0">
                <a:latin typeface="Times New Roman" panose="02020603050405020304" pitchFamily="18" charset="0"/>
                <a:cs typeface="Times New Roman" panose="02020603050405020304" pitchFamily="18" charset="0"/>
              </a:rPr>
              <a:t>: </a:t>
            </a:r>
            <a:r>
              <a:rPr lang="vi-VN" sz="1800" dirty="0">
                <a:latin typeface="Times New Roman" panose="02020603050405020304" pitchFamily="18" charset="0"/>
                <a:cs typeface="Times New Roman" panose="02020603050405020304" pitchFamily="18" charset="0"/>
              </a:rPr>
              <a:t>thông báo trả lại hồ sơ bằng văn bản, nêu rõ lý do.</a:t>
            </a:r>
          </a:p>
          <a:p>
            <a:pPr algn="just">
              <a:lnSpc>
                <a:spcPct val="100000"/>
              </a:lnSpc>
              <a:spcBef>
                <a:spcPts val="600"/>
              </a:spcBef>
              <a:spcAft>
                <a:spcPts val="600"/>
              </a:spcAft>
            </a:pPr>
            <a:r>
              <a:rPr lang="en-US" sz="1800" dirty="0">
                <a:latin typeface="Times New Roman" panose="02020603050405020304" pitchFamily="18" charset="0"/>
                <a:cs typeface="Times New Roman" panose="02020603050405020304" pitchFamily="18" charset="0"/>
              </a:rPr>
              <a:t>+ H</a:t>
            </a:r>
            <a:r>
              <a:rPr lang="vi-VN" sz="1800" dirty="0">
                <a:latin typeface="Times New Roman" panose="02020603050405020304" pitchFamily="18" charset="0"/>
                <a:cs typeface="Times New Roman" panose="02020603050405020304" pitchFamily="18" charset="0"/>
              </a:rPr>
              <a:t>ồ sơ hợp lệ</a:t>
            </a:r>
            <a:r>
              <a:rPr lang="en-US" sz="1800" dirty="0">
                <a:latin typeface="Times New Roman" panose="02020603050405020304" pitchFamily="18" charset="0"/>
                <a:cs typeface="Times New Roman" panose="02020603050405020304" pitchFamily="18" charset="0"/>
              </a:rPr>
              <a:t>:</a:t>
            </a:r>
          </a:p>
          <a:p>
            <a:pPr marL="285750" indent="-285750" algn="just">
              <a:lnSpc>
                <a:spcPct val="100000"/>
              </a:lnSpc>
              <a:spcBef>
                <a:spcPts val="600"/>
              </a:spcBef>
              <a:spcAft>
                <a:spcPts val="600"/>
              </a:spcAft>
              <a:buAutoNum type="romanLcParenBoth"/>
            </a:pPr>
            <a:r>
              <a:rPr lang="en-US" sz="1800" dirty="0">
                <a:latin typeface="Times New Roman" panose="02020603050405020304" pitchFamily="18" charset="0"/>
                <a:cs typeface="Times New Roman" panose="02020603050405020304" pitchFamily="18" charset="0"/>
              </a:rPr>
              <a:t>B</a:t>
            </a:r>
            <a:r>
              <a:rPr lang="vi-VN" sz="1800" dirty="0">
                <a:latin typeface="Times New Roman" panose="02020603050405020304" pitchFamily="18" charset="0"/>
                <a:cs typeface="Times New Roman" panose="02020603050405020304" pitchFamily="18" charset="0"/>
              </a:rPr>
              <a:t>an hành văn bản xác nhận tiếp nhận hồ sơ </a:t>
            </a:r>
            <a:endParaRPr lang="en-US" sz="1800" dirty="0">
              <a:latin typeface="Times New Roman" panose="02020603050405020304" pitchFamily="18" charset="0"/>
              <a:cs typeface="Times New Roman" panose="02020603050405020304" pitchFamily="18" charset="0"/>
            </a:endParaRPr>
          </a:p>
          <a:p>
            <a:pPr marL="285750" indent="-285750" algn="just">
              <a:lnSpc>
                <a:spcPct val="100000"/>
              </a:lnSpc>
              <a:spcBef>
                <a:spcPts val="600"/>
              </a:spcBef>
              <a:spcAft>
                <a:spcPts val="600"/>
              </a:spcAft>
              <a:buAutoNum type="romanLcParenBoth"/>
            </a:pPr>
            <a:r>
              <a:rPr lang="en-US" sz="1800" dirty="0">
                <a:solidFill>
                  <a:srgbClr val="FF0000"/>
                </a:solidFill>
                <a:latin typeface="Times New Roman" panose="02020603050405020304" pitchFamily="18" charset="0"/>
                <a:cs typeface="Times New Roman" panose="02020603050405020304" pitchFamily="18" charset="0"/>
              </a:rPr>
              <a:t>T</a:t>
            </a:r>
            <a:r>
              <a:rPr lang="vi-VN" sz="1800" dirty="0">
                <a:solidFill>
                  <a:srgbClr val="FF0000"/>
                </a:solidFill>
                <a:latin typeface="Times New Roman" panose="02020603050405020304" pitchFamily="18" charset="0"/>
                <a:cs typeface="Times New Roman" panose="02020603050405020304" pitchFamily="18" charset="0"/>
              </a:rPr>
              <a:t>hông báo cho các </a:t>
            </a:r>
            <a:r>
              <a:rPr lang="en-US" sz="1800" dirty="0">
                <a:solidFill>
                  <a:srgbClr val="FF0000"/>
                </a:solidFill>
                <a:latin typeface="Times New Roman" panose="02020603050405020304" pitchFamily="18" charset="0"/>
                <a:cs typeface="Times New Roman" panose="02020603050405020304" pitchFamily="18" charset="0"/>
              </a:rPr>
              <a:t>UBND </a:t>
            </a:r>
            <a:r>
              <a:rPr lang="en-US" sz="1800" dirty="0" err="1">
                <a:solidFill>
                  <a:srgbClr val="FF0000"/>
                </a:solidFill>
                <a:latin typeface="Times New Roman" panose="02020603050405020304" pitchFamily="18" charset="0"/>
                <a:cs typeface="Times New Roman" panose="02020603050405020304" pitchFamily="18" charset="0"/>
              </a:rPr>
              <a:t>cấp</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tỉnh</a:t>
            </a:r>
            <a:r>
              <a:rPr lang="en-US" sz="1800" dirty="0">
                <a:solidFill>
                  <a:srgbClr val="FF0000"/>
                </a:solidFill>
                <a:latin typeface="Times New Roman" panose="02020603050405020304" pitchFamily="18" charset="0"/>
                <a:cs typeface="Times New Roman" panose="02020603050405020304" pitchFamily="18" charset="0"/>
              </a:rPr>
              <a:t> </a:t>
            </a:r>
            <a:r>
              <a:rPr lang="vi-VN" sz="1800" dirty="0">
                <a:solidFill>
                  <a:srgbClr val="FF0000"/>
                </a:solidFill>
                <a:latin typeface="Times New Roman" panose="02020603050405020304" pitchFamily="18" charset="0"/>
                <a:cs typeface="Times New Roman" panose="02020603050405020304" pitchFamily="18" charset="0"/>
              </a:rPr>
              <a:t>trên toàn quốc </a:t>
            </a:r>
            <a:endParaRPr lang="en-US" sz="1800" dirty="0">
              <a:solidFill>
                <a:srgbClr val="FF0000"/>
              </a:solidFill>
              <a:latin typeface="Times New Roman" panose="02020603050405020304" pitchFamily="18" charset="0"/>
              <a:cs typeface="Times New Roman" panose="02020603050405020304" pitchFamily="18" charset="0"/>
            </a:endParaRPr>
          </a:p>
          <a:p>
            <a:pPr marL="285750" indent="-285750" algn="just">
              <a:lnSpc>
                <a:spcPct val="100000"/>
              </a:lnSpc>
              <a:spcBef>
                <a:spcPts val="600"/>
              </a:spcBef>
              <a:spcAft>
                <a:spcPts val="600"/>
              </a:spcAft>
              <a:buAutoNum type="romanLcParenBoth"/>
            </a:pPr>
            <a:r>
              <a:rPr lang="en-US" sz="1800" dirty="0">
                <a:latin typeface="Times New Roman" panose="02020603050405020304" pitchFamily="18" charset="0"/>
                <a:cs typeface="Times New Roman" panose="02020603050405020304" pitchFamily="18" charset="0"/>
              </a:rPr>
              <a:t> C</a:t>
            </a:r>
            <a:r>
              <a:rPr lang="vi-VN" sz="1800" dirty="0">
                <a:latin typeface="Times New Roman" panose="02020603050405020304" pitchFamily="18" charset="0"/>
                <a:cs typeface="Times New Roman" panose="02020603050405020304" pitchFamily="18" charset="0"/>
              </a:rPr>
              <a:t>ông bố trên trang thông tin điện tử</a:t>
            </a:r>
          </a:p>
          <a:p>
            <a:endParaRPr lang="en-US" sz="1200" dirty="0">
              <a:solidFill>
                <a:prstClr val="black">
                  <a:lumMod val="75000"/>
                  <a:lumOff val="25000"/>
                </a:prstClr>
              </a:solidFill>
              <a:latin typeface="Segoe UI" panose="020B0502040204020203" pitchFamily="34" charset="0"/>
              <a:cs typeface="Segoe UI" panose="020B0502040204020203" pitchFamily="34" charset="0"/>
            </a:endParaRPr>
          </a:p>
          <a:p>
            <a:pPr marL="0" indent="0">
              <a:lnSpc>
                <a:spcPts val="1800"/>
              </a:lnSpc>
              <a:spcBef>
                <a:spcPts val="1000"/>
              </a:spcBef>
              <a:spcAft>
                <a:spcPts val="600"/>
              </a:spcAft>
              <a:buNone/>
            </a:pPr>
            <a:endParaRPr lang="en-US" sz="1200" dirty="0">
              <a:solidFill>
                <a:prstClr val="black">
                  <a:lumMod val="75000"/>
                  <a:lumOff val="25000"/>
                </a:prstClr>
              </a:solidFill>
              <a:latin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06835F17-1B3F-4675-91D4-5DB3D3350F4C}"/>
              </a:ext>
            </a:extLst>
          </p:cNvPr>
          <p:cNvSpPr>
            <a:spLocks noGrp="1"/>
          </p:cNvSpPr>
          <p:nvPr>
            <p:ph sz="quarter" idx="10"/>
          </p:nvPr>
        </p:nvSpPr>
        <p:spPr>
          <a:xfrm>
            <a:off x="6578788" y="1297385"/>
            <a:ext cx="5353567" cy="5241638"/>
          </a:xfrm>
        </p:spPr>
        <p:txBody>
          <a:bodyPr/>
          <a:lstStyle/>
          <a:p>
            <a:endParaRPr lang="en-US" dirty="0"/>
          </a:p>
        </p:txBody>
      </p:sp>
      <p:sp>
        <p:nvSpPr>
          <p:cNvPr id="6" name="Rectangle: Rounded Corners 5">
            <a:extLst>
              <a:ext uri="{FF2B5EF4-FFF2-40B4-BE49-F238E27FC236}">
                <a16:creationId xmlns:a16="http://schemas.microsoft.com/office/drawing/2014/main" id="{F39A26B7-F913-406C-82A6-F608168AEA60}"/>
              </a:ext>
            </a:extLst>
          </p:cNvPr>
          <p:cNvSpPr/>
          <p:nvPr/>
        </p:nvSpPr>
        <p:spPr>
          <a:xfrm>
            <a:off x="6853569" y="1560577"/>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DN</a:t>
            </a:r>
          </a:p>
        </p:txBody>
      </p:sp>
      <p:sp>
        <p:nvSpPr>
          <p:cNvPr id="8" name="Rectangle: Rounded Corners 7">
            <a:extLst>
              <a:ext uri="{FF2B5EF4-FFF2-40B4-BE49-F238E27FC236}">
                <a16:creationId xmlns:a16="http://schemas.microsoft.com/office/drawing/2014/main" id="{FF406D4C-28FC-4AB6-B546-50BC8842668C}"/>
              </a:ext>
            </a:extLst>
          </p:cNvPr>
          <p:cNvSpPr/>
          <p:nvPr/>
        </p:nvSpPr>
        <p:spPr>
          <a:xfrm>
            <a:off x="8282575" y="3080465"/>
            <a:ext cx="124593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Thông</a:t>
            </a:r>
            <a:r>
              <a:rPr lang="en-US" sz="1600" dirty="0"/>
              <a:t> </a:t>
            </a:r>
            <a:r>
              <a:rPr lang="en-US" sz="1600" dirty="0" err="1"/>
              <a:t>báo</a:t>
            </a:r>
            <a:r>
              <a:rPr lang="en-US" sz="1600" dirty="0"/>
              <a:t> </a:t>
            </a:r>
            <a:r>
              <a:rPr lang="en-US" sz="1600" dirty="0" err="1"/>
              <a:t>sửa</a:t>
            </a:r>
            <a:r>
              <a:rPr lang="en-US" sz="1600" dirty="0"/>
              <a:t> </a:t>
            </a:r>
            <a:r>
              <a:rPr lang="en-US" sz="1600" dirty="0" err="1"/>
              <a:t>đổi</a:t>
            </a:r>
            <a:r>
              <a:rPr lang="en-US" sz="1600" dirty="0"/>
              <a:t> </a:t>
            </a:r>
          </a:p>
          <a:p>
            <a:pPr algn="ctr"/>
            <a:r>
              <a:rPr lang="en-US" sz="1600" dirty="0" err="1"/>
              <a:t>bổ</a:t>
            </a:r>
            <a:r>
              <a:rPr lang="en-US" sz="1600" dirty="0"/>
              <a:t> sung</a:t>
            </a:r>
          </a:p>
        </p:txBody>
      </p:sp>
      <p:sp>
        <p:nvSpPr>
          <p:cNvPr id="11" name="Rectangle: Rounded Corners 10">
            <a:extLst>
              <a:ext uri="{FF2B5EF4-FFF2-40B4-BE49-F238E27FC236}">
                <a16:creationId xmlns:a16="http://schemas.microsoft.com/office/drawing/2014/main" id="{A00C10A2-06E6-412E-B8E6-C4499F10989D}"/>
              </a:ext>
            </a:extLst>
          </p:cNvPr>
          <p:cNvSpPr/>
          <p:nvPr/>
        </p:nvSpPr>
        <p:spPr>
          <a:xfrm>
            <a:off x="8229757" y="1560577"/>
            <a:ext cx="129875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UBND </a:t>
            </a:r>
            <a:r>
              <a:rPr lang="en-US" b="1" dirty="0" err="1"/>
              <a:t>cấp</a:t>
            </a:r>
            <a:r>
              <a:rPr lang="en-US" b="1" dirty="0"/>
              <a:t> </a:t>
            </a:r>
            <a:r>
              <a:rPr lang="en-US" b="1" dirty="0" err="1"/>
              <a:t>tỉnh</a:t>
            </a:r>
            <a:r>
              <a:rPr lang="en-US" b="1" dirty="0"/>
              <a:t> (SCT)</a:t>
            </a:r>
          </a:p>
        </p:txBody>
      </p:sp>
      <p:sp>
        <p:nvSpPr>
          <p:cNvPr id="12" name="Rectangle: Rounded Corners 11">
            <a:extLst>
              <a:ext uri="{FF2B5EF4-FFF2-40B4-BE49-F238E27FC236}">
                <a16:creationId xmlns:a16="http://schemas.microsoft.com/office/drawing/2014/main" id="{72B9EF2F-3AD6-4582-9109-B0F28074695C}"/>
              </a:ext>
            </a:extLst>
          </p:cNvPr>
          <p:cNvSpPr/>
          <p:nvPr/>
        </p:nvSpPr>
        <p:spPr>
          <a:xfrm>
            <a:off x="9701428" y="5495544"/>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t>Xác</a:t>
            </a:r>
            <a:r>
              <a:rPr lang="en-US" sz="1600" b="1" dirty="0"/>
              <a:t> </a:t>
            </a:r>
            <a:r>
              <a:rPr lang="en-US" sz="1600" b="1" dirty="0" err="1"/>
              <a:t>nhận</a:t>
            </a:r>
            <a:endParaRPr lang="en-US" sz="1600" b="1" dirty="0"/>
          </a:p>
        </p:txBody>
      </p:sp>
      <p:sp>
        <p:nvSpPr>
          <p:cNvPr id="14" name="Rectangle: Rounded Corners 13">
            <a:extLst>
              <a:ext uri="{FF2B5EF4-FFF2-40B4-BE49-F238E27FC236}">
                <a16:creationId xmlns:a16="http://schemas.microsoft.com/office/drawing/2014/main" id="{028DE168-3B54-44F6-8B0E-A073B507C8D2}"/>
              </a:ext>
            </a:extLst>
          </p:cNvPr>
          <p:cNvSpPr/>
          <p:nvPr/>
        </p:nvSpPr>
        <p:spPr>
          <a:xfrm>
            <a:off x="8321859" y="4426328"/>
            <a:ext cx="120665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Bổ</a:t>
            </a:r>
            <a:r>
              <a:rPr lang="en-US" dirty="0"/>
              <a:t> sung</a:t>
            </a:r>
          </a:p>
        </p:txBody>
      </p:sp>
      <p:cxnSp>
        <p:nvCxnSpPr>
          <p:cNvPr id="16" name="Straight Arrow Connector 15" descr="10 ngày làm việc">
            <a:extLst>
              <a:ext uri="{FF2B5EF4-FFF2-40B4-BE49-F238E27FC236}">
                <a16:creationId xmlns:a16="http://schemas.microsoft.com/office/drawing/2014/main" id="{03397E5A-1A1E-485A-94CD-54ADE1EF75B2}"/>
              </a:ext>
            </a:extLst>
          </p:cNvPr>
          <p:cNvCxnSpPr>
            <a:cxnSpLocks/>
          </p:cNvCxnSpPr>
          <p:nvPr/>
        </p:nvCxnSpPr>
        <p:spPr>
          <a:xfrm>
            <a:off x="8833692" y="2062784"/>
            <a:ext cx="0" cy="10176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Rounded Corners 19">
            <a:extLst>
              <a:ext uri="{FF2B5EF4-FFF2-40B4-BE49-F238E27FC236}">
                <a16:creationId xmlns:a16="http://schemas.microsoft.com/office/drawing/2014/main" id="{D1D1F6F4-9BFF-4BFF-BF62-CE546B65CFF2}"/>
              </a:ext>
            </a:extLst>
          </p:cNvPr>
          <p:cNvSpPr/>
          <p:nvPr/>
        </p:nvSpPr>
        <p:spPr>
          <a:xfrm>
            <a:off x="6934103" y="5495544"/>
            <a:ext cx="107251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Trả</a:t>
            </a:r>
            <a:endParaRPr lang="en-US" dirty="0"/>
          </a:p>
        </p:txBody>
      </p:sp>
      <p:cxnSp>
        <p:nvCxnSpPr>
          <p:cNvPr id="22" name="Straight Arrow Connector 21" descr="10 ngày làm việc">
            <a:extLst>
              <a:ext uri="{FF2B5EF4-FFF2-40B4-BE49-F238E27FC236}">
                <a16:creationId xmlns:a16="http://schemas.microsoft.com/office/drawing/2014/main" id="{5437ADF8-EEFC-4251-9856-6F8A39B69762}"/>
              </a:ext>
            </a:extLst>
          </p:cNvPr>
          <p:cNvCxnSpPr>
            <a:cxnSpLocks/>
          </p:cNvCxnSpPr>
          <p:nvPr/>
        </p:nvCxnSpPr>
        <p:spPr>
          <a:xfrm>
            <a:off x="9409823" y="5302130"/>
            <a:ext cx="342802" cy="2584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descr="10 ngày làm việc">
            <a:extLst>
              <a:ext uri="{FF2B5EF4-FFF2-40B4-BE49-F238E27FC236}">
                <a16:creationId xmlns:a16="http://schemas.microsoft.com/office/drawing/2014/main" id="{B45BC22C-E88E-4F32-9FC6-CF8F13BDA889}"/>
              </a:ext>
            </a:extLst>
          </p:cNvPr>
          <p:cNvCxnSpPr>
            <a:cxnSpLocks/>
          </p:cNvCxnSpPr>
          <p:nvPr/>
        </p:nvCxnSpPr>
        <p:spPr>
          <a:xfrm>
            <a:off x="8833692" y="3994865"/>
            <a:ext cx="0" cy="4518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descr="10 ngày làm việc">
            <a:extLst>
              <a:ext uri="{FF2B5EF4-FFF2-40B4-BE49-F238E27FC236}">
                <a16:creationId xmlns:a16="http://schemas.microsoft.com/office/drawing/2014/main" id="{DDF4341B-9772-443C-B8BE-AFAD55BF36AE}"/>
              </a:ext>
            </a:extLst>
          </p:cNvPr>
          <p:cNvCxnSpPr>
            <a:cxnSpLocks/>
          </p:cNvCxnSpPr>
          <p:nvPr/>
        </p:nvCxnSpPr>
        <p:spPr>
          <a:xfrm flipH="1">
            <a:off x="7979058" y="5263556"/>
            <a:ext cx="342802" cy="3583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B2A31FC8-E6C3-435B-8DD9-B27F18470C25}"/>
              </a:ext>
            </a:extLst>
          </p:cNvPr>
          <p:cNvSpPr/>
          <p:nvPr/>
        </p:nvSpPr>
        <p:spPr>
          <a:xfrm>
            <a:off x="6897971" y="4446681"/>
            <a:ext cx="107251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Không</a:t>
            </a:r>
            <a:r>
              <a:rPr lang="en-US" sz="1600" dirty="0"/>
              <a:t> </a:t>
            </a:r>
            <a:r>
              <a:rPr lang="en-US" sz="1600" dirty="0" err="1"/>
              <a:t>bổ</a:t>
            </a:r>
            <a:r>
              <a:rPr lang="en-US" sz="1600" dirty="0"/>
              <a:t> sung</a:t>
            </a:r>
          </a:p>
        </p:txBody>
      </p:sp>
      <p:cxnSp>
        <p:nvCxnSpPr>
          <p:cNvPr id="34" name="Straight Arrow Connector 33" descr="10 ngày làm việc">
            <a:extLst>
              <a:ext uri="{FF2B5EF4-FFF2-40B4-BE49-F238E27FC236}">
                <a16:creationId xmlns:a16="http://schemas.microsoft.com/office/drawing/2014/main" id="{FDE70317-F328-4595-BCCA-9533A990F152}"/>
              </a:ext>
            </a:extLst>
          </p:cNvPr>
          <p:cNvCxnSpPr>
            <a:cxnSpLocks/>
          </p:cNvCxnSpPr>
          <p:nvPr/>
        </p:nvCxnSpPr>
        <p:spPr>
          <a:xfrm flipH="1">
            <a:off x="7875487" y="3933613"/>
            <a:ext cx="433666" cy="5809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descr="10 ngày làm việc">
            <a:extLst>
              <a:ext uri="{FF2B5EF4-FFF2-40B4-BE49-F238E27FC236}">
                <a16:creationId xmlns:a16="http://schemas.microsoft.com/office/drawing/2014/main" id="{2B86F931-377A-428C-92F1-08679E8835C7}"/>
              </a:ext>
            </a:extLst>
          </p:cNvPr>
          <p:cNvCxnSpPr>
            <a:cxnSpLocks/>
          </p:cNvCxnSpPr>
          <p:nvPr/>
        </p:nvCxnSpPr>
        <p:spPr>
          <a:xfrm>
            <a:off x="7439514" y="5334707"/>
            <a:ext cx="0" cy="1608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3794C014-DA36-4306-B284-135B10591FEC}"/>
              </a:ext>
            </a:extLst>
          </p:cNvPr>
          <p:cNvSpPr/>
          <p:nvPr/>
        </p:nvSpPr>
        <p:spPr>
          <a:xfrm>
            <a:off x="10958589" y="5506832"/>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Đăng</a:t>
            </a:r>
            <a:r>
              <a:rPr lang="en-US" sz="1400" dirty="0"/>
              <a:t> </a:t>
            </a:r>
            <a:r>
              <a:rPr lang="en-US" sz="1400" dirty="0" err="1"/>
              <a:t>tải</a:t>
            </a:r>
            <a:r>
              <a:rPr lang="en-US" sz="1400" dirty="0"/>
              <a:t> website</a:t>
            </a:r>
          </a:p>
        </p:txBody>
      </p:sp>
      <p:sp>
        <p:nvSpPr>
          <p:cNvPr id="43" name="Rectangle: Rounded Corners 42">
            <a:extLst>
              <a:ext uri="{FF2B5EF4-FFF2-40B4-BE49-F238E27FC236}">
                <a16:creationId xmlns:a16="http://schemas.microsoft.com/office/drawing/2014/main" id="{8DE6F523-2249-4F71-81CA-5E4C4690FB4C}"/>
              </a:ext>
            </a:extLst>
          </p:cNvPr>
          <p:cNvSpPr/>
          <p:nvPr/>
        </p:nvSpPr>
        <p:spPr>
          <a:xfrm>
            <a:off x="10937384" y="4387730"/>
            <a:ext cx="914400" cy="9144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Thông</a:t>
            </a:r>
            <a:r>
              <a:rPr lang="en-US" sz="1400" dirty="0"/>
              <a:t> </a:t>
            </a:r>
            <a:r>
              <a:rPr lang="en-US" sz="1400" dirty="0" err="1"/>
              <a:t>báo</a:t>
            </a:r>
            <a:r>
              <a:rPr lang="en-US" sz="1400" dirty="0"/>
              <a:t> </a:t>
            </a:r>
            <a:r>
              <a:rPr lang="en-US" sz="1400" dirty="0" err="1"/>
              <a:t>các</a:t>
            </a:r>
            <a:r>
              <a:rPr lang="en-US" sz="1400" dirty="0"/>
              <a:t> UBND </a:t>
            </a:r>
            <a:r>
              <a:rPr lang="en-US" sz="1400" dirty="0" err="1"/>
              <a:t>cấp</a:t>
            </a:r>
            <a:r>
              <a:rPr lang="en-US" sz="1400" dirty="0"/>
              <a:t> </a:t>
            </a:r>
            <a:r>
              <a:rPr lang="en-US" sz="1400" dirty="0" err="1"/>
              <a:t>tỉnh</a:t>
            </a:r>
            <a:endParaRPr lang="en-US" sz="1400" dirty="0"/>
          </a:p>
        </p:txBody>
      </p:sp>
      <p:cxnSp>
        <p:nvCxnSpPr>
          <p:cNvPr id="44" name="Straight Arrow Connector 43" descr="10 ngày làm việc">
            <a:extLst>
              <a:ext uri="{FF2B5EF4-FFF2-40B4-BE49-F238E27FC236}">
                <a16:creationId xmlns:a16="http://schemas.microsoft.com/office/drawing/2014/main" id="{75506B51-F903-4D6B-84E2-F8DC1ED2BCD3}"/>
              </a:ext>
            </a:extLst>
          </p:cNvPr>
          <p:cNvCxnSpPr>
            <a:cxnSpLocks/>
          </p:cNvCxnSpPr>
          <p:nvPr/>
        </p:nvCxnSpPr>
        <p:spPr>
          <a:xfrm flipV="1">
            <a:off x="7769182" y="2008950"/>
            <a:ext cx="485621" cy="88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descr="10 ngày làm việc">
            <a:extLst>
              <a:ext uri="{FF2B5EF4-FFF2-40B4-BE49-F238E27FC236}">
                <a16:creationId xmlns:a16="http://schemas.microsoft.com/office/drawing/2014/main" id="{3EC4DBDD-84A8-4125-AC0C-8C8C484EB338}"/>
              </a:ext>
            </a:extLst>
          </p:cNvPr>
          <p:cNvCxnSpPr>
            <a:cxnSpLocks/>
          </p:cNvCxnSpPr>
          <p:nvPr/>
        </p:nvCxnSpPr>
        <p:spPr>
          <a:xfrm flipV="1">
            <a:off x="10504610" y="5263556"/>
            <a:ext cx="475183" cy="260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descr="10 ngày làm việc">
            <a:extLst>
              <a:ext uri="{FF2B5EF4-FFF2-40B4-BE49-F238E27FC236}">
                <a16:creationId xmlns:a16="http://schemas.microsoft.com/office/drawing/2014/main" id="{5EDE38E3-21DB-4E6C-9152-849212577088}"/>
              </a:ext>
            </a:extLst>
          </p:cNvPr>
          <p:cNvCxnSpPr>
            <a:cxnSpLocks/>
          </p:cNvCxnSpPr>
          <p:nvPr/>
        </p:nvCxnSpPr>
        <p:spPr>
          <a:xfrm>
            <a:off x="10622821" y="5866565"/>
            <a:ext cx="3205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FF444E6-DBB5-4FE3-BCFA-BD1493E26795}"/>
              </a:ext>
            </a:extLst>
          </p:cNvPr>
          <p:cNvCxnSpPr>
            <a:cxnSpLocks/>
          </p:cNvCxnSpPr>
          <p:nvPr/>
        </p:nvCxnSpPr>
        <p:spPr>
          <a:xfrm>
            <a:off x="9528513" y="2062784"/>
            <a:ext cx="62019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10959348-174F-4D14-8B44-50D7C3F9274A}"/>
              </a:ext>
            </a:extLst>
          </p:cNvPr>
          <p:cNvCxnSpPr/>
          <p:nvPr/>
        </p:nvCxnSpPr>
        <p:spPr>
          <a:xfrm>
            <a:off x="10148711" y="2062784"/>
            <a:ext cx="0" cy="34327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8036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2D719-9485-4D00-B078-DF7DF65901A2}"/>
              </a:ext>
            </a:extLst>
          </p:cNvPr>
          <p:cNvSpPr>
            <a:spLocks noGrp="1"/>
          </p:cNvSpPr>
          <p:nvPr>
            <p:ph type="title"/>
          </p:nvPr>
        </p:nvSpPr>
        <p:spPr>
          <a:xfrm>
            <a:off x="521207" y="448056"/>
            <a:ext cx="10790260" cy="640080"/>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2. </a:t>
            </a:r>
            <a:r>
              <a:rPr lang="en-US" b="1" dirty="0" err="1">
                <a:solidFill>
                  <a:schemeClr val="tx1"/>
                </a:solidFill>
                <a:latin typeface="Times New Roman" panose="02020603050405020304" pitchFamily="18" charset="0"/>
                <a:cs typeface="Times New Roman" panose="02020603050405020304" pitchFamily="18" charset="0"/>
              </a:rPr>
              <a:t>Công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nhận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ch</a:t>
            </a:r>
            <a:r>
              <a:rPr lang="vi-VN" b="1" dirty="0">
                <a:solidFill>
                  <a:schemeClr val="tx1"/>
                </a:solidFill>
                <a:latin typeface="Times New Roman" panose="02020603050405020304" pitchFamily="18" charset="0"/>
                <a:cs typeface="Times New Roman" panose="02020603050405020304" pitchFamily="18" charset="0"/>
              </a:rPr>
              <a:t>ư</a:t>
            </a:r>
            <a:r>
              <a:rPr lang="en-US" b="1" dirty="0" err="1">
                <a:solidFill>
                  <a:schemeClr val="tx1"/>
                </a:solidFill>
                <a:latin typeface="Times New Roman" panose="02020603050405020304" pitchFamily="18" charset="0"/>
                <a:cs typeface="Times New Roman" panose="02020603050405020304" pitchFamily="18" charset="0"/>
              </a:rPr>
              <a:t>ơng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trình</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đào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tạo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kiến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thức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pháp</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luật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về</a:t>
            </a:r>
            <a:r>
              <a:rPr lang="en-US" b="1" dirty="0">
                <a:solidFill>
                  <a:schemeClr val="tx1"/>
                </a:solidFill>
                <a:latin typeface="Times New Roman" panose="02020603050405020304" pitchFamily="18" charset="0"/>
                <a:cs typeface="Times New Roman" panose="02020603050405020304" pitchFamily="18" charset="0"/>
              </a:rPr>
              <a:t> BHĐC</a:t>
            </a:r>
          </a:p>
        </p:txBody>
      </p:sp>
      <p:sp>
        <p:nvSpPr>
          <p:cNvPr id="3" name="Content Placeholder 2">
            <a:extLst>
              <a:ext uri="{FF2B5EF4-FFF2-40B4-BE49-F238E27FC236}">
                <a16:creationId xmlns:a16="http://schemas.microsoft.com/office/drawing/2014/main" id="{4F426566-DDD9-4B87-A434-67C207273BA1}"/>
              </a:ext>
            </a:extLst>
          </p:cNvPr>
          <p:cNvSpPr>
            <a:spLocks noGrp="1"/>
          </p:cNvSpPr>
          <p:nvPr>
            <p:ph sz="quarter" idx="10"/>
          </p:nvPr>
        </p:nvSpPr>
        <p:spPr>
          <a:xfrm>
            <a:off x="539495" y="1435608"/>
            <a:ext cx="9993037" cy="3977640"/>
          </a:xfrm>
        </p:spPr>
        <p:txBody>
          <a:bodyPr>
            <a:normAutofit/>
          </a:bodyPr>
          <a:lstStyle/>
          <a:p>
            <a:pPr>
              <a:lnSpc>
                <a:spcPct val="100000"/>
              </a:lnSpc>
              <a:spcBef>
                <a:spcPts val="600"/>
              </a:spcBef>
            </a:pPr>
            <a:r>
              <a:rPr lang="en-US" sz="2000" dirty="0" err="1">
                <a:solidFill>
                  <a:schemeClr val="tx1"/>
                </a:solidFill>
                <a:latin typeface="Times New Roman" panose="02020603050405020304" pitchFamily="18" charset="0"/>
                <a:cs typeface="Times New Roman" panose="02020603050405020304" pitchFamily="18" charset="0"/>
              </a:rPr>
              <a:t>Đối</a:t>
            </a:r>
            <a:r>
              <a:rPr lang="en-US" sz="2000" dirty="0">
                <a:solidFill>
                  <a:schemeClr val="tx1"/>
                </a:solidFill>
                <a:latin typeface="Times New Roman" panose="02020603050405020304" pitchFamily="18" charset="0"/>
                <a:cs typeface="Times New Roman" panose="02020603050405020304" pitchFamily="18" charset="0"/>
              </a:rPr>
              <a:t> t</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ợng</a:t>
            </a:r>
            <a:r>
              <a:rPr lang="en-US" sz="2000"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Cơ</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sở</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đào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tạo</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kiến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thức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pháp</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luật</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về</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bán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hàng</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đa</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cấp</a:t>
            </a:r>
            <a:endParaRPr lang="en-US" sz="2000" b="1"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pPr>
            <a:endParaRPr lang="en-US" sz="200" b="1" u="sng"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pPr>
            <a:r>
              <a:rPr lang="en-US" sz="2000" b="1" u="sng" dirty="0" err="1">
                <a:solidFill>
                  <a:schemeClr val="tx1"/>
                </a:solidFill>
                <a:latin typeface="Times New Roman" panose="02020603050405020304" pitchFamily="18" charset="0"/>
                <a:cs typeface="Times New Roman" panose="02020603050405020304" pitchFamily="18" charset="0"/>
              </a:rPr>
              <a:t>Hồ</a:t>
            </a:r>
            <a:r>
              <a:rPr lang="en-US" sz="2000" b="1" u="sng" dirty="0">
                <a:solidFill>
                  <a:schemeClr val="tx1"/>
                </a:solidFill>
                <a:latin typeface="Times New Roman" panose="02020603050405020304" pitchFamily="18" charset="0"/>
                <a:cs typeface="Times New Roman" panose="02020603050405020304" pitchFamily="18" charset="0"/>
              </a:rPr>
              <a:t> s</a:t>
            </a:r>
            <a:r>
              <a:rPr lang="vi-VN" sz="2000" b="1" u="sng" dirty="0">
                <a:solidFill>
                  <a:schemeClr val="tx1"/>
                </a:solidFill>
                <a:latin typeface="Times New Roman" panose="02020603050405020304" pitchFamily="18" charset="0"/>
                <a:cs typeface="Times New Roman" panose="02020603050405020304" pitchFamily="18" charset="0"/>
              </a:rPr>
              <a:t>ơ</a:t>
            </a:r>
            <a:r>
              <a:rPr lang="en-US" sz="2000" b="1" u="sng"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pPr>
            <a:r>
              <a:rPr lang="en-US" sz="2000" dirty="0">
                <a:solidFill>
                  <a:schemeClr val="tx1"/>
                </a:solidFill>
                <a:latin typeface="Times New Roman" panose="02020603050405020304" pitchFamily="18" charset="0"/>
                <a:cs typeface="Times New Roman" panose="02020603050405020304" pitchFamily="18" charset="0"/>
              </a:rPr>
              <a:t>- </a:t>
            </a:r>
            <a:r>
              <a:rPr lang="vi-VN" sz="2000" dirty="0">
                <a:solidFill>
                  <a:schemeClr val="tx1"/>
                </a:solidFill>
                <a:latin typeface="Times New Roman" panose="02020603050405020304" pitchFamily="18" charset="0"/>
                <a:cs typeface="Times New Roman" panose="02020603050405020304" pitchFamily="18" charset="0"/>
              </a:rPr>
              <a:t>Đơn đề nghị công nhận </a:t>
            </a:r>
            <a:r>
              <a:rPr lang="vi-VN" sz="2000" dirty="0">
                <a:solidFill>
                  <a:srgbClr val="FF0000"/>
                </a:solidFill>
                <a:latin typeface="Times New Roman" panose="02020603050405020304" pitchFamily="18" charset="0"/>
                <a:cs typeface="Times New Roman" panose="02020603050405020304" pitchFamily="18" charset="0"/>
              </a:rPr>
              <a:t>theo Mẫu số 13a</a:t>
            </a:r>
            <a:r>
              <a:rPr lang="vi-VN" sz="2000"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pPr>
            <a:r>
              <a:rPr lang="en-US" sz="2000" dirty="0">
                <a:solidFill>
                  <a:schemeClr val="tx1"/>
                </a:solidFill>
                <a:latin typeface="Times New Roman" panose="02020603050405020304" pitchFamily="18" charset="0"/>
                <a:cs typeface="Times New Roman" panose="02020603050405020304" pitchFamily="18" charset="0"/>
              </a:rPr>
              <a:t>-</a:t>
            </a:r>
            <a:r>
              <a:rPr lang="vi-VN" sz="2000" dirty="0">
                <a:solidFill>
                  <a:schemeClr val="tx1"/>
                </a:solidFill>
                <a:latin typeface="Times New Roman" panose="02020603050405020304" pitchFamily="18" charset="0"/>
                <a:cs typeface="Times New Roman" panose="02020603050405020304" pitchFamily="18" charset="0"/>
              </a:rPr>
              <a:t> Bản sao quyết định thành lập cơ sở </a:t>
            </a:r>
            <a:r>
              <a:rPr lang="vi-VN" sz="2000" dirty="0">
                <a:solidFill>
                  <a:srgbClr val="FF0000"/>
                </a:solidFill>
                <a:latin typeface="Times New Roman" panose="02020603050405020304" pitchFamily="18" charset="0"/>
                <a:cs typeface="Times New Roman" panose="02020603050405020304" pitchFamily="18" charset="0"/>
              </a:rPr>
              <a:t>có chức năng đào tạo </a:t>
            </a:r>
            <a:r>
              <a:rPr lang="vi-VN" sz="2000" dirty="0">
                <a:solidFill>
                  <a:schemeClr val="tx1"/>
                </a:solidFill>
                <a:latin typeface="Times New Roman" panose="02020603050405020304" pitchFamily="18" charset="0"/>
                <a:cs typeface="Times New Roman" panose="02020603050405020304" pitchFamily="18" charset="0"/>
              </a:rPr>
              <a:t>được cơ quan có thẩm quyền cấp theo quy định của pháp luật hoặc </a:t>
            </a:r>
            <a:r>
              <a:rPr lang="vi-VN" sz="2000" dirty="0">
                <a:solidFill>
                  <a:srgbClr val="FF0000"/>
                </a:solidFill>
                <a:latin typeface="Times New Roman" panose="02020603050405020304" pitchFamily="18" charset="0"/>
                <a:cs typeface="Times New Roman" panose="02020603050405020304" pitchFamily="18" charset="0"/>
              </a:rPr>
              <a:t>giấy tờ có giá trị pháp lý tương đương</a:t>
            </a:r>
            <a:r>
              <a:rPr lang="vi-VN" sz="2000"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pPr>
            <a:r>
              <a:rPr lang="en-US" sz="2000" dirty="0">
                <a:solidFill>
                  <a:schemeClr val="tx1"/>
                </a:solidFill>
                <a:latin typeface="Times New Roman" panose="02020603050405020304" pitchFamily="18" charset="0"/>
                <a:cs typeface="Times New Roman" panose="02020603050405020304" pitchFamily="18" charset="0"/>
              </a:rPr>
              <a:t>-</a:t>
            </a:r>
            <a:r>
              <a:rPr lang="vi-VN" sz="2000" dirty="0">
                <a:solidFill>
                  <a:schemeClr val="tx1"/>
                </a:solidFill>
                <a:latin typeface="Times New Roman" panose="02020603050405020304" pitchFamily="18" charset="0"/>
                <a:cs typeface="Times New Roman" panose="02020603050405020304" pitchFamily="18" charset="0"/>
              </a:rPr>
              <a:t> </a:t>
            </a:r>
            <a:r>
              <a:rPr lang="vi-VN" sz="2000" dirty="0">
                <a:solidFill>
                  <a:srgbClr val="FF0000"/>
                </a:solidFill>
                <a:latin typeface="Times New Roman" panose="02020603050405020304" pitchFamily="18" charset="0"/>
                <a:cs typeface="Times New Roman" panose="02020603050405020304" pitchFamily="18" charset="0"/>
              </a:rPr>
              <a:t>Chương trình đào tạo </a:t>
            </a:r>
            <a:r>
              <a:rPr lang="vi-VN" sz="2000" dirty="0">
                <a:solidFill>
                  <a:schemeClr val="tx1"/>
                </a:solidFill>
                <a:latin typeface="Times New Roman" panose="02020603050405020304" pitchFamily="18" charset="0"/>
                <a:cs typeface="Times New Roman" panose="02020603050405020304" pitchFamily="18" charset="0"/>
              </a:rPr>
              <a:t>kiến thức pháp luật về bán hàng đa cấp;</a:t>
            </a:r>
          </a:p>
          <a:p>
            <a:pPr>
              <a:lnSpc>
                <a:spcPct val="100000"/>
              </a:lnSpc>
              <a:spcBef>
                <a:spcPts val="600"/>
              </a:spcBef>
            </a:pPr>
            <a:r>
              <a:rPr lang="en-US" sz="2000" dirty="0">
                <a:solidFill>
                  <a:schemeClr val="tx1"/>
                </a:solidFill>
                <a:latin typeface="Times New Roman" panose="02020603050405020304" pitchFamily="18" charset="0"/>
                <a:cs typeface="Times New Roman" panose="02020603050405020304" pitchFamily="18" charset="0"/>
              </a:rPr>
              <a:t>- </a:t>
            </a:r>
            <a:r>
              <a:rPr lang="vi-VN" sz="2000" dirty="0">
                <a:solidFill>
                  <a:schemeClr val="tx1"/>
                </a:solidFill>
                <a:latin typeface="Times New Roman" panose="02020603050405020304" pitchFamily="18" charset="0"/>
                <a:cs typeface="Times New Roman" panose="02020603050405020304" pitchFamily="18" charset="0"/>
              </a:rPr>
              <a:t>Danh sách bao gồm ít nhất 02 giảng viên có </a:t>
            </a:r>
            <a:r>
              <a:rPr lang="vi-VN" sz="2000" dirty="0">
                <a:solidFill>
                  <a:srgbClr val="FF0000"/>
                </a:solidFill>
                <a:latin typeface="Times New Roman" panose="02020603050405020304" pitchFamily="18" charset="0"/>
                <a:cs typeface="Times New Roman" panose="02020603050405020304" pitchFamily="18" charset="0"/>
              </a:rPr>
              <a:t>trình độ từ đại học trở lên</a:t>
            </a:r>
            <a:r>
              <a:rPr lang="vi-VN" sz="20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80471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2D719-9485-4D00-B078-DF7DF65901A2}"/>
              </a:ext>
            </a:extLst>
          </p:cNvPr>
          <p:cNvSpPr>
            <a:spLocks noGrp="1"/>
          </p:cNvSpPr>
          <p:nvPr>
            <p:ph type="title"/>
          </p:nvPr>
        </p:nvSpPr>
        <p:spPr>
          <a:xfrm>
            <a:off x="521207" y="448056"/>
            <a:ext cx="10790260" cy="640080"/>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2. </a:t>
            </a:r>
            <a:r>
              <a:rPr lang="en-US" b="1" dirty="0" err="1">
                <a:solidFill>
                  <a:schemeClr val="tx1"/>
                </a:solidFill>
                <a:latin typeface="Times New Roman" panose="02020603050405020304" pitchFamily="18" charset="0"/>
                <a:cs typeface="Times New Roman" panose="02020603050405020304" pitchFamily="18" charset="0"/>
              </a:rPr>
              <a:t>Công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nhận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ch</a:t>
            </a:r>
            <a:r>
              <a:rPr lang="vi-VN" b="1" dirty="0">
                <a:solidFill>
                  <a:schemeClr val="tx1"/>
                </a:solidFill>
                <a:latin typeface="Times New Roman" panose="02020603050405020304" pitchFamily="18" charset="0"/>
                <a:cs typeface="Times New Roman" panose="02020603050405020304" pitchFamily="18" charset="0"/>
              </a:rPr>
              <a:t>ư</a:t>
            </a:r>
            <a:r>
              <a:rPr lang="en-US" b="1" dirty="0" err="1">
                <a:solidFill>
                  <a:schemeClr val="tx1"/>
                </a:solidFill>
                <a:latin typeface="Times New Roman" panose="02020603050405020304" pitchFamily="18" charset="0"/>
                <a:cs typeface="Times New Roman" panose="02020603050405020304" pitchFamily="18" charset="0"/>
              </a:rPr>
              <a:t>ơng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trình</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đào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tạo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kiến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thức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pháp</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luật</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về</a:t>
            </a:r>
            <a:r>
              <a:rPr lang="en-US" b="1" dirty="0">
                <a:solidFill>
                  <a:schemeClr val="tx1"/>
                </a:solidFill>
                <a:latin typeface="Times New Roman" panose="02020603050405020304" pitchFamily="18" charset="0"/>
                <a:cs typeface="Times New Roman" panose="02020603050405020304" pitchFamily="18" charset="0"/>
              </a:rPr>
              <a:t> BHĐC</a:t>
            </a:r>
          </a:p>
        </p:txBody>
      </p:sp>
      <p:sp>
        <p:nvSpPr>
          <p:cNvPr id="3" name="Content Placeholder 2">
            <a:extLst>
              <a:ext uri="{FF2B5EF4-FFF2-40B4-BE49-F238E27FC236}">
                <a16:creationId xmlns:a16="http://schemas.microsoft.com/office/drawing/2014/main" id="{4F426566-DDD9-4B87-A434-67C207273BA1}"/>
              </a:ext>
            </a:extLst>
          </p:cNvPr>
          <p:cNvSpPr>
            <a:spLocks noGrp="1"/>
          </p:cNvSpPr>
          <p:nvPr>
            <p:ph sz="quarter" idx="10"/>
          </p:nvPr>
        </p:nvSpPr>
        <p:spPr>
          <a:xfrm>
            <a:off x="539495" y="1435608"/>
            <a:ext cx="9993037" cy="4974336"/>
          </a:xfrm>
        </p:spPr>
        <p:txBody>
          <a:bodyPr>
            <a:noAutofit/>
          </a:bodyPr>
          <a:lstStyle/>
          <a:p>
            <a:pPr>
              <a:lnSpc>
                <a:spcPct val="100000"/>
              </a:lnSpc>
              <a:spcBef>
                <a:spcPts val="600"/>
              </a:spcBef>
            </a:pPr>
            <a:r>
              <a:rPr lang="en-US" sz="1600" dirty="0" err="1">
                <a:solidFill>
                  <a:schemeClr val="tx1"/>
                </a:solidFill>
                <a:latin typeface="Times New Roman" panose="02020603050405020304" pitchFamily="18" charset="0"/>
                <a:cs typeface="Times New Roman" panose="02020603050405020304" pitchFamily="18" charset="0"/>
              </a:rPr>
              <a:t>Đối</a:t>
            </a:r>
            <a:r>
              <a:rPr lang="en-US" sz="1600" dirty="0">
                <a:solidFill>
                  <a:schemeClr val="tx1"/>
                </a:solidFill>
                <a:latin typeface="Times New Roman" panose="02020603050405020304" pitchFamily="18" charset="0"/>
                <a:cs typeface="Times New Roman" panose="02020603050405020304" pitchFamily="18" charset="0"/>
              </a:rPr>
              <a:t> t</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err="1">
                <a:solidFill>
                  <a:schemeClr val="tx1"/>
                </a:solidFill>
                <a:latin typeface="Times New Roman" panose="02020603050405020304" pitchFamily="18" charset="0"/>
                <a:cs typeface="Times New Roman" panose="02020603050405020304" pitchFamily="18" charset="0"/>
              </a:rPr>
              <a:t>ợng</a:t>
            </a:r>
            <a:r>
              <a:rPr lang="en-US" sz="1600"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không</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phân</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biệt</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loại</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hình</a:t>
            </a:r>
            <a:r>
              <a:rPr lang="en-US" sz="1600" b="1" dirty="0">
                <a:solidFill>
                  <a:schemeClr val="tx1"/>
                </a:solidFill>
                <a:latin typeface="Times New Roman" panose="02020603050405020304" pitchFamily="18" charset="0"/>
                <a:cs typeface="Times New Roman" panose="02020603050405020304" pitchFamily="18" charset="0"/>
              </a:rPr>
              <a:t> (c</a:t>
            </a:r>
            <a:r>
              <a:rPr lang="vi-VN" sz="1600" b="1" dirty="0">
                <a:solidFill>
                  <a:schemeClr val="tx1"/>
                </a:solidFill>
                <a:latin typeface="Times New Roman" panose="02020603050405020304" pitchFamily="18" charset="0"/>
                <a:cs typeface="Times New Roman" panose="02020603050405020304" pitchFamily="18" charset="0"/>
              </a:rPr>
              <a:t>ơ</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sở</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đào</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tạo</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doanh</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nghiệp</a:t>
            </a:r>
            <a:r>
              <a:rPr lang="en-US" sz="1600" b="1" dirty="0">
                <a:solidFill>
                  <a:schemeClr val="tx1"/>
                </a:solidFill>
                <a:latin typeface="Times New Roman" panose="02020603050405020304" pitchFamily="18" charset="0"/>
                <a:cs typeface="Times New Roman" panose="02020603050405020304" pitchFamily="18" charset="0"/>
              </a:rPr>
              <a:t>, tr</a:t>
            </a:r>
            <a:r>
              <a:rPr lang="vi-VN" sz="1600" b="1" dirty="0">
                <a:solidFill>
                  <a:schemeClr val="tx1"/>
                </a:solidFill>
                <a:latin typeface="Times New Roman" panose="02020603050405020304" pitchFamily="18" charset="0"/>
                <a:cs typeface="Times New Roman" panose="02020603050405020304" pitchFamily="18" charset="0"/>
              </a:rPr>
              <a:t>ư</a:t>
            </a:r>
            <a:r>
              <a:rPr lang="en-US" sz="1600" b="1" dirty="0" err="1">
                <a:solidFill>
                  <a:schemeClr val="tx1"/>
                </a:solidFill>
                <a:latin typeface="Times New Roman" panose="02020603050405020304" pitchFamily="18" charset="0"/>
                <a:cs typeface="Times New Roman" panose="02020603050405020304" pitchFamily="18" charset="0"/>
              </a:rPr>
              <a:t>ờng</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hiệp</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hội</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trung</a:t>
            </a:r>
            <a:r>
              <a:rPr lang="en-US" sz="1600" b="1" dirty="0">
                <a:solidFill>
                  <a:schemeClr val="tx1"/>
                </a:solidFill>
                <a:latin typeface="Times New Roman" panose="02020603050405020304" pitchFamily="18" charset="0"/>
                <a:cs typeface="Times New Roman" panose="02020603050405020304" pitchFamily="18" charset="0"/>
              </a:rPr>
              <a:t> </a:t>
            </a:r>
            <a:r>
              <a:rPr lang="en-US" sz="1600" b="1" dirty="0" err="1">
                <a:solidFill>
                  <a:schemeClr val="tx1"/>
                </a:solidFill>
                <a:latin typeface="Times New Roman" panose="02020603050405020304" pitchFamily="18" charset="0"/>
                <a:cs typeface="Times New Roman" panose="02020603050405020304" pitchFamily="18" charset="0"/>
              </a:rPr>
              <a:t>tâm</a:t>
            </a:r>
            <a:r>
              <a:rPr lang="en-US" sz="1600" b="1"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pPr>
            <a:r>
              <a:rPr lang="en-US" sz="1600" b="1" u="sng" dirty="0" err="1">
                <a:solidFill>
                  <a:schemeClr val="tx1"/>
                </a:solidFill>
                <a:latin typeface="Times New Roman" panose="02020603050405020304" pitchFamily="18" charset="0"/>
                <a:cs typeface="Times New Roman" panose="02020603050405020304" pitchFamily="18" charset="0"/>
              </a:rPr>
              <a:t>Thẩm</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định</a:t>
            </a:r>
            <a:r>
              <a:rPr lang="en-US" sz="1600" b="1" u="sng" dirty="0">
                <a:solidFill>
                  <a:schemeClr val="tx1"/>
                </a:solidFill>
                <a:latin typeface="Times New Roman" panose="02020603050405020304" pitchFamily="18" charset="0"/>
                <a:cs typeface="Times New Roman" panose="02020603050405020304" pitchFamily="18" charset="0"/>
              </a:rPr>
              <a:t> </a:t>
            </a:r>
            <a:r>
              <a:rPr lang="en-US" sz="1600" b="1" u="sng" dirty="0" err="1">
                <a:solidFill>
                  <a:schemeClr val="tx1"/>
                </a:solidFill>
                <a:latin typeface="Times New Roman" panose="02020603050405020304" pitchFamily="18" charset="0"/>
                <a:cs typeface="Times New Roman" panose="02020603050405020304" pitchFamily="18" charset="0"/>
              </a:rPr>
              <a:t>Hồ</a:t>
            </a:r>
            <a:r>
              <a:rPr lang="en-US" sz="1600" b="1" u="sng" dirty="0">
                <a:solidFill>
                  <a:schemeClr val="tx1"/>
                </a:solidFill>
                <a:latin typeface="Times New Roman" panose="02020603050405020304" pitchFamily="18" charset="0"/>
                <a:cs typeface="Times New Roman" panose="02020603050405020304" pitchFamily="18" charset="0"/>
              </a:rPr>
              <a:t> s</a:t>
            </a:r>
            <a:r>
              <a:rPr lang="vi-VN" sz="1600" b="1" u="sng" dirty="0">
                <a:solidFill>
                  <a:schemeClr val="tx1"/>
                </a:solidFill>
                <a:latin typeface="Times New Roman" panose="02020603050405020304" pitchFamily="18" charset="0"/>
                <a:cs typeface="Times New Roman" panose="02020603050405020304" pitchFamily="18" charset="0"/>
              </a:rPr>
              <a:t>ơ</a:t>
            </a:r>
            <a:r>
              <a:rPr lang="en-US" sz="1600" b="1" u="sng"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pPr>
            <a:r>
              <a:rPr lang="en-US" sz="1600" dirty="0">
                <a:solidFill>
                  <a:schemeClr val="tx1"/>
                </a:solidFill>
                <a:latin typeface="Times New Roman" panose="02020603050405020304" pitchFamily="18" charset="0"/>
                <a:cs typeface="Times New Roman" panose="02020603050405020304" pitchFamily="18" charset="0"/>
              </a:rPr>
              <a:t>- </a:t>
            </a:r>
            <a:r>
              <a:rPr lang="vi-VN" sz="1600" dirty="0">
                <a:solidFill>
                  <a:schemeClr val="tx1"/>
                </a:solidFill>
                <a:latin typeface="Times New Roman" panose="02020603050405020304" pitchFamily="18" charset="0"/>
                <a:cs typeface="Times New Roman" panose="02020603050405020304" pitchFamily="18" charset="0"/>
              </a:rPr>
              <a:t>Đơn đề nghị</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đối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chiếu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đảm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bảo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đúng</a:t>
            </a:r>
            <a:r>
              <a:rPr lang="vi-VN" sz="1600" dirty="0">
                <a:solidFill>
                  <a:schemeClr val="tx1"/>
                </a:solidFill>
                <a:latin typeface="Times New Roman" panose="02020603050405020304" pitchFamily="18" charset="0"/>
                <a:cs typeface="Times New Roman" panose="02020603050405020304" pitchFamily="18" charset="0"/>
              </a:rPr>
              <a:t> Mẫu số 13a</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đầy</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đủ</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thông</a:t>
            </a:r>
            <a:r>
              <a:rPr lang="en-US" sz="1600" dirty="0">
                <a:solidFill>
                  <a:schemeClr val="tx1"/>
                </a:solidFill>
                <a:latin typeface="Times New Roman" panose="02020603050405020304" pitchFamily="18" charset="0"/>
                <a:cs typeface="Times New Roman" panose="02020603050405020304" pitchFamily="18" charset="0"/>
              </a:rPr>
              <a:t> tin</a:t>
            </a:r>
            <a:r>
              <a:rPr lang="vi-VN" sz="1600"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pPr>
            <a:r>
              <a:rPr lang="en-US" sz="1600" dirty="0">
                <a:solidFill>
                  <a:schemeClr val="tx1"/>
                </a:solidFill>
                <a:latin typeface="Times New Roman" panose="02020603050405020304" pitchFamily="18" charset="0"/>
                <a:cs typeface="Times New Roman" panose="02020603050405020304" pitchFamily="18" charset="0"/>
              </a:rPr>
              <a:t>- </a:t>
            </a:r>
            <a:r>
              <a:rPr lang="vi-VN" sz="1600" dirty="0">
                <a:solidFill>
                  <a:schemeClr val="tx1"/>
                </a:solidFill>
                <a:latin typeface="Times New Roman" panose="02020603050405020304" pitchFamily="18" charset="0"/>
                <a:cs typeface="Times New Roman" panose="02020603050405020304" pitchFamily="18" charset="0"/>
              </a:rPr>
              <a:t>Bản sao quyết định thành lập cơ sở có chức năng đào tạo được cơ quan có thẩm quyền cấp theo quy định của pháp luật hoặc giấy tờ có giá trị pháp lý tương đương</a:t>
            </a:r>
            <a:r>
              <a:rPr lang="en-US" sz="1600" dirty="0">
                <a:solidFill>
                  <a:schemeClr val="tx1"/>
                </a:solidFill>
                <a:latin typeface="Times New Roman" panose="02020603050405020304" pitchFamily="18" charset="0"/>
                <a:cs typeface="Times New Roman" panose="02020603050405020304" pitchFamily="18" charset="0"/>
              </a:rPr>
              <a:t>: </a:t>
            </a:r>
          </a:p>
          <a:p>
            <a:pPr>
              <a:lnSpc>
                <a:spcPct val="100000"/>
              </a:lnSpc>
              <a:spcBef>
                <a:spcPts val="600"/>
              </a:spcBef>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Loại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hình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đăng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ký</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doanh</a:t>
            </a:r>
            <a:r>
              <a:rPr lang="en-US" sz="1600" dirty="0">
                <a:solidFill>
                  <a:schemeClr val="tx1"/>
                </a:solidFill>
                <a:latin typeface="Times New Roman" panose="02020603050405020304" pitchFamily="18" charset="0"/>
                <a:cs typeface="Times New Roman" panose="02020603050405020304" pitchFamily="18" charset="0"/>
              </a:rPr>
              <a:t>/</a:t>
            </a:r>
            <a:r>
              <a:rPr lang="en-US" sz="1600" dirty="0" err="1">
                <a:solidFill>
                  <a:schemeClr val="tx1"/>
                </a:solidFill>
                <a:latin typeface="Times New Roman" panose="02020603050405020304" pitchFamily="18" charset="0"/>
                <a:cs typeface="Times New Roman" panose="02020603050405020304" pitchFamily="18" charset="0"/>
              </a:rPr>
              <a:t>điều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lệ</a:t>
            </a:r>
            <a:r>
              <a:rPr lang="en-US" sz="1600" dirty="0">
                <a:solidFill>
                  <a:schemeClr val="tx1"/>
                </a:solidFill>
                <a:latin typeface="Times New Roman" panose="02020603050405020304" pitchFamily="18" charset="0"/>
                <a:cs typeface="Times New Roman" panose="02020603050405020304" pitchFamily="18" charset="0"/>
              </a:rPr>
              <a:t>/</a:t>
            </a:r>
            <a:r>
              <a:rPr lang="en-US" sz="1600" dirty="0" err="1">
                <a:solidFill>
                  <a:schemeClr val="tx1"/>
                </a:solidFill>
                <a:latin typeface="Times New Roman" panose="02020603050405020304" pitchFamily="18" charset="0"/>
                <a:cs typeface="Times New Roman" panose="02020603050405020304" pitchFamily="18" charset="0"/>
              </a:rPr>
              <a:t>quyết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định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thành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lập</a:t>
            </a:r>
            <a:r>
              <a:rPr lang="en-US" sz="1600" dirty="0">
                <a:solidFill>
                  <a:schemeClr val="tx1"/>
                </a:solidFill>
                <a:latin typeface="Times New Roman" panose="02020603050405020304" pitchFamily="18" charset="0"/>
                <a:cs typeface="Times New Roman" panose="02020603050405020304" pitchFamily="18" charset="0"/>
              </a:rPr>
              <a:t>…</a:t>
            </a:r>
          </a:p>
          <a:p>
            <a:pPr>
              <a:lnSpc>
                <a:spcPct val="100000"/>
              </a:lnSpc>
              <a:spcBef>
                <a:spcPts val="600"/>
              </a:spcBef>
            </a:pP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Nội</a:t>
            </a:r>
            <a:r>
              <a:rPr lang="en-US" sz="1600" dirty="0">
                <a:solidFill>
                  <a:schemeClr val="tx1"/>
                </a:solidFill>
                <a:latin typeface="Times New Roman" panose="02020603050405020304" pitchFamily="18" charset="0"/>
                <a:cs typeface="Times New Roman" panose="02020603050405020304" pitchFamily="18" charset="0"/>
              </a:rPr>
              <a:t> dung </a:t>
            </a:r>
            <a:r>
              <a:rPr lang="en-US" sz="1600" dirty="0" err="1">
                <a:solidFill>
                  <a:schemeClr val="tx1"/>
                </a:solidFill>
                <a:latin typeface="Times New Roman" panose="02020603050405020304" pitchFamily="18" charset="0"/>
                <a:cs typeface="Times New Roman" panose="02020603050405020304" pitchFamily="18" charset="0"/>
              </a:rPr>
              <a:t>cần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có</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chức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năng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đào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tạo</a:t>
            </a:r>
            <a:endParaRPr lang="vi-VN" sz="16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pPr>
            <a:r>
              <a:rPr lang="en-US" sz="1600" dirty="0">
                <a:solidFill>
                  <a:schemeClr val="tx1"/>
                </a:solidFill>
                <a:latin typeface="Times New Roman" panose="02020603050405020304" pitchFamily="18" charset="0"/>
                <a:cs typeface="Times New Roman" panose="02020603050405020304" pitchFamily="18" charset="0"/>
              </a:rPr>
              <a:t>-</a:t>
            </a:r>
            <a:r>
              <a:rPr lang="vi-VN" sz="1600" dirty="0">
                <a:solidFill>
                  <a:schemeClr val="tx1"/>
                </a:solidFill>
                <a:latin typeface="Times New Roman" panose="02020603050405020304" pitchFamily="18" charset="0"/>
                <a:cs typeface="Times New Roman" panose="02020603050405020304" pitchFamily="18" charset="0"/>
              </a:rPr>
              <a:t> Chương trình đào tạo kiến thức pháp luật về bán hàng đa cấp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đối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chiếu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đảm</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bảo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đầy</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đủ</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nội</a:t>
            </a:r>
            <a:r>
              <a:rPr lang="en-US" sz="1600" dirty="0">
                <a:solidFill>
                  <a:schemeClr val="tx1"/>
                </a:solidFill>
                <a:latin typeface="Times New Roman" panose="02020603050405020304" pitchFamily="18" charset="0"/>
                <a:cs typeface="Times New Roman" panose="02020603050405020304" pitchFamily="18" charset="0"/>
              </a:rPr>
              <a:t> dung </a:t>
            </a:r>
            <a:r>
              <a:rPr lang="en-US" sz="1600" dirty="0" err="1">
                <a:solidFill>
                  <a:schemeClr val="tx1"/>
                </a:solidFill>
                <a:latin typeface="Times New Roman" panose="02020603050405020304" pitchFamily="18" charset="0"/>
                <a:cs typeface="Times New Roman" panose="02020603050405020304" pitchFamily="18" charset="0"/>
              </a:rPr>
              <a:t>theo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Khung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err="1">
                <a:solidFill>
                  <a:schemeClr val="tx1"/>
                </a:solidFill>
                <a:latin typeface="Times New Roman" panose="02020603050405020304" pitchFamily="18" charset="0"/>
                <a:cs typeface="Times New Roman" panose="02020603050405020304" pitchFamily="18" charset="0"/>
              </a:rPr>
              <a:t>ơng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trình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đào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tạo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kiến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thức</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pháp</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luật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về</a:t>
            </a:r>
            <a:r>
              <a:rPr lang="en-US" sz="1600" dirty="0">
                <a:solidFill>
                  <a:schemeClr val="tx1"/>
                </a:solidFill>
                <a:latin typeface="Times New Roman" panose="02020603050405020304" pitchFamily="18" charset="0"/>
                <a:cs typeface="Times New Roman" panose="02020603050405020304" pitchFamily="18" charset="0"/>
              </a:rPr>
              <a:t> BHĐC ban </a:t>
            </a:r>
            <a:r>
              <a:rPr lang="en-US" sz="1600" dirty="0" err="1">
                <a:solidFill>
                  <a:schemeClr val="tx1"/>
                </a:solidFill>
                <a:latin typeface="Times New Roman" panose="02020603050405020304" pitchFamily="18" charset="0"/>
                <a:cs typeface="Times New Roman" panose="02020603050405020304" pitchFamily="18" charset="0"/>
              </a:rPr>
              <a:t>hành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theo</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Thông</a:t>
            </a:r>
            <a:r>
              <a:rPr lang="en-US" sz="1600" dirty="0">
                <a:solidFill>
                  <a:schemeClr val="tx1"/>
                </a:solidFill>
                <a:latin typeface="Times New Roman" panose="02020603050405020304" pitchFamily="18" charset="0"/>
                <a:cs typeface="Times New Roman" panose="02020603050405020304" pitchFamily="18" charset="0"/>
              </a:rPr>
              <a:t> t</a:t>
            </a:r>
            <a:r>
              <a:rPr lang="vi-VN" sz="1600" dirty="0">
                <a:solidFill>
                  <a:schemeClr val="tx1"/>
                </a:solidFill>
                <a:latin typeface="Times New Roman" panose="02020603050405020304" pitchFamily="18" charset="0"/>
                <a:cs typeface="Times New Roman" panose="02020603050405020304" pitchFamily="18" charset="0"/>
              </a:rPr>
              <a:t>ư</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số</a:t>
            </a:r>
            <a:r>
              <a:rPr lang="en-US" sz="1600" dirty="0">
                <a:solidFill>
                  <a:schemeClr val="tx1"/>
                </a:solidFill>
                <a:latin typeface="Times New Roman" panose="02020603050405020304" pitchFamily="18" charset="0"/>
                <a:cs typeface="Times New Roman" panose="02020603050405020304" pitchFamily="18" charset="0"/>
              </a:rPr>
              <a:t> 10/2018/TT-BCT</a:t>
            </a:r>
            <a:endParaRPr lang="vi-VN" sz="1600" dirty="0">
              <a:solidFill>
                <a:schemeClr val="tx1"/>
              </a:solidFill>
              <a:latin typeface="Times New Roman" panose="02020603050405020304" pitchFamily="18" charset="0"/>
              <a:cs typeface="Times New Roman" panose="02020603050405020304" pitchFamily="18" charset="0"/>
            </a:endParaRPr>
          </a:p>
          <a:p>
            <a:pPr>
              <a:lnSpc>
                <a:spcPct val="100000"/>
              </a:lnSpc>
              <a:spcBef>
                <a:spcPts val="600"/>
              </a:spcBef>
            </a:pPr>
            <a:r>
              <a:rPr lang="en-US" sz="1600" dirty="0">
                <a:solidFill>
                  <a:schemeClr val="tx1"/>
                </a:solidFill>
                <a:latin typeface="Times New Roman" panose="02020603050405020304" pitchFamily="18" charset="0"/>
                <a:cs typeface="Times New Roman" panose="02020603050405020304" pitchFamily="18" charset="0"/>
              </a:rPr>
              <a:t>- G</a:t>
            </a:r>
            <a:r>
              <a:rPr lang="vi-VN" sz="1600" dirty="0">
                <a:solidFill>
                  <a:schemeClr val="tx1"/>
                </a:solidFill>
                <a:latin typeface="Times New Roman" panose="02020603050405020304" pitchFamily="18" charset="0"/>
                <a:cs typeface="Times New Roman" panose="02020603050405020304" pitchFamily="18" charset="0"/>
              </a:rPr>
              <a:t>iảng viên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đối</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chiếu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văn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bằng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thể</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hiện</a:t>
            </a:r>
            <a:r>
              <a:rPr lang="vi-VN" sz="1600" dirty="0">
                <a:solidFill>
                  <a:schemeClr val="tx1"/>
                </a:solidFill>
                <a:latin typeface="Times New Roman" panose="02020603050405020304" pitchFamily="18" charset="0"/>
                <a:cs typeface="Times New Roman" panose="02020603050405020304" pitchFamily="18" charset="0"/>
              </a:rPr>
              <a:t> có trình độ từ đại học trở lên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phân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biệt</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chuyên</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ngành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không</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có</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yêu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cầu</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về</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kinh</a:t>
            </a:r>
            <a:r>
              <a:rPr lang="en-US" sz="1600" dirty="0">
                <a:solidFill>
                  <a:schemeClr val="tx1"/>
                </a:solidFill>
                <a:latin typeface="Times New Roman" panose="02020603050405020304" pitchFamily="18" charset="0"/>
                <a:cs typeface="Times New Roman" panose="02020603050405020304" pitchFamily="18" charset="0"/>
              </a:rPr>
              <a:t> </a:t>
            </a:r>
            <a:r>
              <a:rPr lang="en-US" sz="1600" dirty="0" err="1">
                <a:solidFill>
                  <a:schemeClr val="tx1"/>
                </a:solidFill>
                <a:latin typeface="Times New Roman" panose="02020603050405020304" pitchFamily="18" charset="0"/>
                <a:cs typeface="Times New Roman" panose="02020603050405020304" pitchFamily="18" charset="0"/>
              </a:rPr>
              <a:t>nghiệm</a:t>
            </a:r>
            <a:r>
              <a:rPr lang="vi-VN" sz="16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74939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1207" y="448056"/>
            <a:ext cx="9868663" cy="640080"/>
          </a:xfrm>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T</a:t>
            </a:r>
            <a:r>
              <a:rPr lang="vi-VN" b="1" dirty="0">
                <a:solidFill>
                  <a:schemeClr val="tx1"/>
                </a:solidFill>
                <a:latin typeface="Times New Roman" panose="02020603050405020304" pitchFamily="18" charset="0"/>
                <a:cs typeface="Times New Roman" panose="02020603050405020304" pitchFamily="18" charset="0"/>
              </a:rPr>
              <a:t>rình tự, thủ tục:</a:t>
            </a:r>
          </a:p>
        </p:txBody>
      </p:sp>
      <p:sp>
        <p:nvSpPr>
          <p:cNvPr id="5" name="Content Placeholder 4"/>
          <p:cNvSpPr>
            <a:spLocks noGrp="1"/>
          </p:cNvSpPr>
          <p:nvPr>
            <p:ph sz="half" idx="4294967295"/>
          </p:nvPr>
        </p:nvSpPr>
        <p:spPr>
          <a:xfrm>
            <a:off x="541609" y="1431009"/>
            <a:ext cx="5720967" cy="5522683"/>
          </a:xfrm>
        </p:spPr>
        <p:txBody>
          <a:bodyPr vert="horz" lIns="91440" tIns="45720" rIns="91440" bIns="45720" rtlCol="0">
            <a:normAutofit/>
          </a:bodyPr>
          <a:lstStyle/>
          <a:p>
            <a:pPr>
              <a:lnSpc>
                <a:spcPct val="120000"/>
              </a:lnSpc>
              <a:spcBef>
                <a:spcPts val="600"/>
              </a:spcBef>
              <a:spcAft>
                <a:spcPts val="600"/>
              </a:spcAft>
            </a:pPr>
            <a:r>
              <a:rPr lang="en-US" sz="1600" b="1" dirty="0">
                <a:latin typeface="Times New Roman" panose="02020603050405020304" pitchFamily="18" charset="0"/>
                <a:cs typeface="Times New Roman" panose="02020603050405020304" pitchFamily="18" charset="0"/>
              </a:rPr>
              <a:t>B</a:t>
            </a:r>
            <a:r>
              <a:rPr lang="vi-VN" sz="1600" b="1" dirty="0">
                <a:latin typeface="Times New Roman" panose="02020603050405020304" pitchFamily="18" charset="0"/>
                <a:cs typeface="Times New Roman" panose="02020603050405020304" pitchFamily="18" charset="0"/>
              </a:rPr>
              <a:t>ư</a:t>
            </a:r>
            <a:r>
              <a:rPr lang="en-US" sz="1600" b="1" dirty="0" err="1">
                <a:latin typeface="Times New Roman" panose="02020603050405020304" pitchFamily="18" charset="0"/>
                <a:cs typeface="Times New Roman" panose="02020603050405020304" pitchFamily="18" charset="0"/>
              </a:rPr>
              <a:t>ớc</a:t>
            </a:r>
            <a:r>
              <a:rPr lang="en-US" sz="1600" b="1" dirty="0">
                <a:latin typeface="Times New Roman" panose="02020603050405020304" pitchFamily="18" charset="0"/>
                <a:cs typeface="Times New Roman" panose="02020603050405020304" pitchFamily="18" charset="0"/>
              </a:rPr>
              <a:t> 1. </a:t>
            </a:r>
            <a:r>
              <a:rPr lang="en-US" sz="1600" dirty="0">
                <a:latin typeface="Times New Roman" panose="02020603050405020304" pitchFamily="18" charset="0"/>
                <a:cs typeface="Times New Roman" panose="02020603050405020304" pitchFamily="18" charset="0"/>
              </a:rPr>
              <a:t>C</a:t>
            </a:r>
            <a:r>
              <a:rPr lang="vi-VN" sz="1600" dirty="0">
                <a:latin typeface="Times New Roman" panose="02020603050405020304" pitchFamily="18" charset="0"/>
                <a:cs typeface="Times New Roman" panose="02020603050405020304" pitchFamily="18" charset="0"/>
              </a:rPr>
              <a:t>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sở</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đào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tạo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nộp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hồ</a:t>
            </a:r>
            <a:r>
              <a:rPr lang="en-US" sz="1600" dirty="0">
                <a:latin typeface="Times New Roman" panose="02020603050405020304" pitchFamily="18" charset="0"/>
                <a:cs typeface="Times New Roman" panose="02020603050405020304" pitchFamily="18" charset="0"/>
              </a:rPr>
              <a:t> s</a:t>
            </a:r>
            <a:r>
              <a:rPr lang="vi-VN" sz="1600" dirty="0">
                <a:latin typeface="Times New Roman" panose="02020603050405020304" pitchFamily="18" charset="0"/>
                <a:cs typeface="Times New Roman" panose="02020603050405020304" pitchFamily="18" charset="0"/>
              </a:rPr>
              <a:t>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đến</a:t>
            </a:r>
            <a:r>
              <a:rPr lang="en-US" sz="1600" dirty="0">
                <a:latin typeface="Times New Roman" panose="02020603050405020304" pitchFamily="18" charset="0"/>
                <a:cs typeface="Times New Roman" panose="02020603050405020304" pitchFamily="18" charset="0"/>
              </a:rPr>
              <a:t> UBND </a:t>
            </a:r>
            <a:r>
              <a:rPr lang="en-US" sz="1600" dirty="0" err="1">
                <a:latin typeface="Times New Roman" panose="02020603050405020304" pitchFamily="18" charset="0"/>
                <a:cs typeface="Times New Roman" panose="02020603050405020304" pitchFamily="18" charset="0"/>
              </a:rPr>
              <a:t>cấp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tỉnh</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b="1" dirty="0">
                <a:latin typeface="Times New Roman" panose="02020603050405020304" pitchFamily="18" charset="0"/>
                <a:cs typeface="Times New Roman" panose="02020603050405020304" pitchFamily="18" charset="0"/>
              </a:rPr>
              <a:t>B</a:t>
            </a:r>
            <a:r>
              <a:rPr lang="vi-VN" sz="1600" b="1" dirty="0">
                <a:latin typeface="Times New Roman" panose="02020603050405020304" pitchFamily="18" charset="0"/>
                <a:cs typeface="Times New Roman" panose="02020603050405020304" pitchFamily="18" charset="0"/>
              </a:rPr>
              <a:t>ư</a:t>
            </a:r>
            <a:r>
              <a:rPr lang="en-US" sz="1600" b="1" dirty="0" err="1">
                <a:latin typeface="Times New Roman" panose="02020603050405020304" pitchFamily="18" charset="0"/>
                <a:cs typeface="Times New Roman" panose="02020603050405020304" pitchFamily="18" charset="0"/>
              </a:rPr>
              <a:t>ớc</a:t>
            </a:r>
            <a:r>
              <a:rPr lang="en-US" sz="1600" b="1" dirty="0">
                <a:latin typeface="Times New Roman" panose="02020603050405020304" pitchFamily="18" charset="0"/>
                <a:cs typeface="Times New Roman" panose="02020603050405020304" pitchFamily="18" charset="0"/>
              </a:rPr>
              <a:t> 2. </a:t>
            </a:r>
            <a:r>
              <a:rPr lang="en-US" sz="1600" dirty="0" err="1">
                <a:latin typeface="Times New Roman" panose="02020603050405020304" pitchFamily="18" charset="0"/>
                <a:cs typeface="Times New Roman" panose="02020603050405020304" pitchFamily="18" charset="0"/>
              </a:rPr>
              <a:t>Xem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xét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tính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đầy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đủ</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hợp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lệ</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dirty="0" err="1">
                <a:latin typeface="Times New Roman" panose="02020603050405020304" pitchFamily="18" charset="0"/>
                <a:cs typeface="Times New Roman" panose="02020603050405020304" pitchFamily="18" charset="0"/>
              </a:rPr>
              <a:t>Thời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hạn</a:t>
            </a:r>
            <a:r>
              <a:rPr lang="en-US" sz="1600" dirty="0">
                <a:latin typeface="Times New Roman" panose="02020603050405020304" pitchFamily="18" charset="0"/>
                <a:cs typeface="Times New Roman" panose="02020603050405020304" pitchFamily="18" charset="0"/>
              </a:rPr>
              <a:t>: 07 </a:t>
            </a:r>
            <a:r>
              <a:rPr lang="en-US" sz="1600" dirty="0" err="1">
                <a:latin typeface="Times New Roman" panose="02020603050405020304" pitchFamily="18" charset="0"/>
                <a:cs typeface="Times New Roman" panose="02020603050405020304" pitchFamily="18" charset="0"/>
              </a:rPr>
              <a:t>ngày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làm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việc</a:t>
            </a:r>
            <a:r>
              <a:rPr lang="vi-VN" sz="1600" dirty="0">
                <a:latin typeface="Times New Roman" panose="02020603050405020304" pitchFamily="18" charset="0"/>
                <a:cs typeface="Times New Roman" panose="02020603050405020304" pitchFamily="18" charset="0"/>
              </a:rPr>
              <a:t> kể từ ngày nhận được hồ sơ </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dirty="0" err="1">
                <a:latin typeface="Times New Roman" panose="02020603050405020304" pitchFamily="18" charset="0"/>
                <a:cs typeface="Times New Roman" panose="02020603050405020304" pitchFamily="18" charset="0"/>
              </a:rPr>
              <a:t>Kết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quả</a:t>
            </a:r>
            <a:r>
              <a:rPr lang="en-US" sz="1600" dirty="0">
                <a:latin typeface="Times New Roman" panose="02020603050405020304" pitchFamily="18" charset="0"/>
                <a:cs typeface="Times New Roman" panose="02020603050405020304" pitchFamily="18" charset="0"/>
              </a:rPr>
              <a:t>:</a:t>
            </a:r>
          </a:p>
          <a:p>
            <a:pPr marL="171450" indent="-171450">
              <a:lnSpc>
                <a:spcPct val="120000"/>
              </a:lnSpc>
              <a:spcBef>
                <a:spcPts val="600"/>
              </a:spcBef>
              <a:spcAft>
                <a:spcPts val="600"/>
              </a:spcAft>
              <a:buFontTx/>
              <a:buChar char="-"/>
            </a:pPr>
            <a:r>
              <a:rPr lang="en-US" sz="1600" dirty="0">
                <a:latin typeface="Times New Roman" panose="02020603050405020304" pitchFamily="18" charset="0"/>
                <a:cs typeface="Times New Roman" panose="02020603050405020304" pitchFamily="18" charset="0"/>
              </a:rPr>
              <a:t>H</a:t>
            </a:r>
            <a:r>
              <a:rPr lang="vi-VN" sz="1600" dirty="0">
                <a:latin typeface="Times New Roman" panose="02020603050405020304" pitchFamily="18" charset="0"/>
                <a:cs typeface="Times New Roman" panose="02020603050405020304" pitchFamily="18" charset="0"/>
              </a:rPr>
              <a:t>ồ sơ không hợp lệ</a:t>
            </a:r>
            <a:r>
              <a:rPr lang="en-US" sz="1600"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 yêu cầu</a:t>
            </a:r>
            <a:r>
              <a:rPr lang="en-US" sz="1600"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bổ sung hồ sơ;</a:t>
            </a:r>
            <a:endParaRPr lang="en-US" sz="1600" dirty="0">
              <a:latin typeface="Times New Roman" panose="02020603050405020304" pitchFamily="18" charset="0"/>
              <a:cs typeface="Times New Roman" panose="02020603050405020304" pitchFamily="18" charset="0"/>
            </a:endParaRPr>
          </a:p>
          <a:p>
            <a:pPr marL="171450" indent="-171450">
              <a:lnSpc>
                <a:spcPct val="120000"/>
              </a:lnSpc>
              <a:spcBef>
                <a:spcPts val="600"/>
              </a:spcBef>
              <a:spcAft>
                <a:spcPts val="600"/>
              </a:spcAft>
              <a:buFontTx/>
              <a:buChar char="-"/>
            </a:pPr>
            <a:r>
              <a:rPr lang="en-US" sz="1600" dirty="0" err="1">
                <a:latin typeface="Times New Roman" panose="02020603050405020304" pitchFamily="18" charset="0"/>
                <a:cs typeface="Times New Roman" panose="02020603050405020304" pitchFamily="18" charset="0"/>
              </a:rPr>
              <a:t>Hồ</a:t>
            </a:r>
            <a:r>
              <a:rPr lang="en-US" sz="1600" dirty="0">
                <a:latin typeface="Times New Roman" panose="02020603050405020304" pitchFamily="18" charset="0"/>
                <a:cs typeface="Times New Roman" panose="02020603050405020304" pitchFamily="18" charset="0"/>
              </a:rPr>
              <a:t> s</a:t>
            </a:r>
            <a:r>
              <a:rPr lang="vi-VN" sz="1600" dirty="0">
                <a:latin typeface="Times New Roman" panose="02020603050405020304" pitchFamily="18" charset="0"/>
                <a:cs typeface="Times New Roman" panose="02020603050405020304" pitchFamily="18" charset="0"/>
              </a:rPr>
              <a:t>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hợp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lệ</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chuyển</a:t>
            </a:r>
            <a:r>
              <a:rPr lang="en-US" sz="1600" dirty="0">
                <a:latin typeface="Times New Roman" panose="02020603050405020304" pitchFamily="18" charset="0"/>
                <a:cs typeface="Times New Roman" panose="02020603050405020304" pitchFamily="18" charset="0"/>
              </a:rPr>
              <a:t> sang </a:t>
            </a:r>
            <a:r>
              <a:rPr lang="en-US" sz="1600" dirty="0" err="1">
                <a:latin typeface="Times New Roman" panose="02020603050405020304" pitchFamily="18" charset="0"/>
                <a:cs typeface="Times New Roman" panose="02020603050405020304" pitchFamily="18" charset="0"/>
              </a:rPr>
              <a:t>thẩm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endParaRPr lang="vi-VN"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b="1" dirty="0">
                <a:latin typeface="Times New Roman" panose="02020603050405020304" pitchFamily="18" charset="0"/>
                <a:cs typeface="Times New Roman" panose="02020603050405020304" pitchFamily="18" charset="0"/>
              </a:rPr>
              <a:t>B</a:t>
            </a:r>
            <a:r>
              <a:rPr lang="vi-VN" sz="1600" b="1" dirty="0">
                <a:latin typeface="Times New Roman" panose="02020603050405020304" pitchFamily="18" charset="0"/>
                <a:cs typeface="Times New Roman" panose="02020603050405020304" pitchFamily="18" charset="0"/>
              </a:rPr>
              <a:t>ư</a:t>
            </a:r>
            <a:r>
              <a:rPr lang="en-US" sz="1600" b="1" dirty="0" err="1">
                <a:latin typeface="Times New Roman" panose="02020603050405020304" pitchFamily="18" charset="0"/>
                <a:cs typeface="Times New Roman" panose="02020603050405020304" pitchFamily="18" charset="0"/>
              </a:rPr>
              <a:t>ớc</a:t>
            </a:r>
            <a:r>
              <a:rPr lang="en-US" sz="1600" b="1" dirty="0">
                <a:latin typeface="Times New Roman" panose="02020603050405020304" pitchFamily="18" charset="0"/>
                <a:cs typeface="Times New Roman" panose="02020603050405020304" pitchFamily="18" charset="0"/>
              </a:rPr>
              <a:t> 3. </a:t>
            </a:r>
            <a:r>
              <a:rPr lang="en-US" sz="1600" b="1" dirty="0" err="1">
                <a:latin typeface="Times New Roman" panose="02020603050405020304" pitchFamily="18" charset="0"/>
                <a:cs typeface="Times New Roman" panose="02020603050405020304" pitchFamily="18" charset="0"/>
              </a:rPr>
              <a:t>Thẩm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định</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hồ</a:t>
            </a:r>
            <a:r>
              <a:rPr lang="en-US" sz="1600" b="1" dirty="0">
                <a:latin typeface="Times New Roman" panose="02020603050405020304" pitchFamily="18" charset="0"/>
                <a:cs typeface="Times New Roman" panose="02020603050405020304" pitchFamily="18" charset="0"/>
              </a:rPr>
              <a:t> s</a:t>
            </a:r>
            <a:r>
              <a:rPr lang="vi-VN" sz="1600" b="1" dirty="0">
                <a:latin typeface="Times New Roman" panose="02020603050405020304" pitchFamily="18" charset="0"/>
                <a:cs typeface="Times New Roman" panose="02020603050405020304" pitchFamily="18" charset="0"/>
              </a:rPr>
              <a:t>ơ</a:t>
            </a:r>
            <a:endParaRPr lang="en-US" sz="1600" b="1"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dirty="0" err="1">
                <a:latin typeface="Times New Roman" panose="02020603050405020304" pitchFamily="18" charset="0"/>
                <a:cs typeface="Times New Roman" panose="02020603050405020304" pitchFamily="18" charset="0"/>
              </a:rPr>
              <a:t>Thời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hạn</a:t>
            </a:r>
            <a:r>
              <a:rPr lang="en-US" sz="1600" dirty="0">
                <a:latin typeface="Times New Roman" panose="02020603050405020304" pitchFamily="18" charset="0"/>
                <a:cs typeface="Times New Roman" panose="02020603050405020304" pitchFamily="18" charset="0"/>
              </a:rPr>
              <a:t>:</a:t>
            </a:r>
            <a:r>
              <a:rPr lang="vi-VN" sz="1600" dirty="0">
                <a:latin typeface="Times New Roman" panose="02020603050405020304" pitchFamily="18" charset="0"/>
                <a:cs typeface="Times New Roman" panose="02020603050405020304" pitchFamily="18" charset="0"/>
              </a:rPr>
              <a:t> 30 ngày làm việc kể từ ngày nhận được hồ sơ hợp lệ</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dirty="0" err="1">
                <a:latin typeface="Times New Roman" panose="02020603050405020304" pitchFamily="18" charset="0"/>
                <a:cs typeface="Times New Roman" panose="02020603050405020304" pitchFamily="18" charset="0"/>
              </a:rPr>
              <a:t>Kết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quả</a:t>
            </a:r>
            <a:r>
              <a:rPr lang="en-US" sz="1600" dirty="0">
                <a:latin typeface="Times New Roman" panose="02020603050405020304" pitchFamily="18" charset="0"/>
                <a:cs typeface="Times New Roman" panose="02020603050405020304" pitchFamily="18" charset="0"/>
              </a:rPr>
              <a:t>: </a:t>
            </a:r>
          </a:p>
          <a:p>
            <a:pPr>
              <a:lnSpc>
                <a:spcPct val="120000"/>
              </a:lnSpc>
              <a:spcBef>
                <a:spcPts val="600"/>
              </a:spcBef>
              <a:spcAft>
                <a:spcPts val="600"/>
              </a:spcAft>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Hồ</a:t>
            </a:r>
            <a:r>
              <a:rPr lang="en-US" sz="1600" dirty="0">
                <a:latin typeface="Times New Roman" panose="02020603050405020304" pitchFamily="18" charset="0"/>
                <a:cs typeface="Times New Roman" panose="02020603050405020304" pitchFamily="18" charset="0"/>
              </a:rPr>
              <a:t> s</a:t>
            </a:r>
            <a:r>
              <a:rPr lang="vi-VN" sz="1600" dirty="0">
                <a:latin typeface="Times New Roman" panose="02020603050405020304" pitchFamily="18" charset="0"/>
                <a:cs typeface="Times New Roman" panose="02020603050405020304" pitchFamily="18" charset="0"/>
              </a:rPr>
              <a:t>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hợp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lệ</a:t>
            </a:r>
            <a:r>
              <a:rPr lang="en-US" sz="1600"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ban hành quyết định công nhận</a:t>
            </a:r>
            <a:r>
              <a:rPr lang="en-US" sz="1600" dirty="0">
                <a:latin typeface="Times New Roman" panose="02020603050405020304" pitchFamily="18" charset="0"/>
                <a:cs typeface="Times New Roman" panose="02020603050405020304" pitchFamily="18" charset="0"/>
              </a:rPr>
              <a:t> (</a:t>
            </a:r>
            <a:r>
              <a:rPr lang="vi-VN" sz="1600" dirty="0">
                <a:latin typeface="Times New Roman" panose="02020603050405020304" pitchFamily="18" charset="0"/>
                <a:cs typeface="Times New Roman" panose="02020603050405020304" pitchFamily="18" charset="0"/>
              </a:rPr>
              <a:t>thời hạn hiệu lực 03 năm kể từ ngày ký</a:t>
            </a:r>
            <a:r>
              <a:rPr lang="en-US" sz="1600" dirty="0">
                <a:latin typeface="Times New Roman" panose="02020603050405020304" pitchFamily="18" charset="0"/>
                <a:cs typeface="Times New Roman" panose="02020603050405020304" pitchFamily="18" charset="0"/>
              </a:rPr>
              <a:t>)</a:t>
            </a:r>
            <a:r>
              <a:rPr lang="vi-VN" sz="1600"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a:lnSpc>
                <a:spcPct val="120000"/>
              </a:lnSpc>
              <a:spcBef>
                <a:spcPts val="600"/>
              </a:spcBef>
              <a:spcAft>
                <a:spcPts val="600"/>
              </a:spcAft>
            </a:pP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Hồ</a:t>
            </a:r>
            <a:r>
              <a:rPr lang="en-US" sz="1600" dirty="0">
                <a:latin typeface="Times New Roman" panose="02020603050405020304" pitchFamily="18" charset="0"/>
                <a:cs typeface="Times New Roman" panose="02020603050405020304" pitchFamily="18" charset="0"/>
              </a:rPr>
              <a:t> s</a:t>
            </a:r>
            <a:r>
              <a:rPr lang="vi-VN" sz="1600" dirty="0">
                <a:latin typeface="Times New Roman" panose="02020603050405020304" pitchFamily="18" charset="0"/>
                <a:cs typeface="Times New Roman" panose="02020603050405020304" pitchFamily="18" charset="0"/>
              </a:rPr>
              <a:t>ơ</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hợp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lệ</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báo</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trả</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hồ</a:t>
            </a:r>
            <a:r>
              <a:rPr lang="en-US" sz="1600" dirty="0">
                <a:latin typeface="Times New Roman" panose="02020603050405020304" pitchFamily="18" charset="0"/>
                <a:cs typeface="Times New Roman" panose="02020603050405020304" pitchFamily="18" charset="0"/>
              </a:rPr>
              <a:t> s</a:t>
            </a:r>
            <a:r>
              <a:rPr lang="vi-VN" sz="1600" dirty="0">
                <a:latin typeface="Times New Roman" panose="02020603050405020304" pitchFamily="18" charset="0"/>
                <a:cs typeface="Times New Roman" panose="02020603050405020304" pitchFamily="18" charset="0"/>
              </a:rPr>
              <a:t>ơ</a:t>
            </a:r>
            <a:r>
              <a:rPr lang="en-US" sz="1600" dirty="0">
                <a:latin typeface="Times New Roman" panose="02020603050405020304" pitchFamily="18" charset="0"/>
                <a:cs typeface="Times New Roman" panose="02020603050405020304" pitchFamily="18" charset="0"/>
              </a:rPr>
              <a:t>.</a:t>
            </a:r>
            <a:endParaRPr lang="vi-VN" sz="1600" dirty="0">
              <a:latin typeface="Times New Roman" panose="02020603050405020304" pitchFamily="18" charset="0"/>
              <a:cs typeface="Times New Roman" panose="02020603050405020304" pitchFamily="18" charset="0"/>
            </a:endParaRPr>
          </a:p>
          <a:p>
            <a:endParaRPr lang="en-US" sz="1200" dirty="0">
              <a:solidFill>
                <a:prstClr val="black">
                  <a:lumMod val="75000"/>
                  <a:lumOff val="25000"/>
                </a:prstClr>
              </a:solidFill>
              <a:latin typeface="Segoe UI" panose="020B0502040204020203" pitchFamily="34" charset="0"/>
              <a:cs typeface="Segoe UI" panose="020B0502040204020203" pitchFamily="34" charset="0"/>
            </a:endParaRPr>
          </a:p>
          <a:p>
            <a:pPr marL="0" indent="0">
              <a:lnSpc>
                <a:spcPts val="1800"/>
              </a:lnSpc>
              <a:spcBef>
                <a:spcPts val="1000"/>
              </a:spcBef>
              <a:spcAft>
                <a:spcPts val="600"/>
              </a:spcAft>
              <a:buNone/>
            </a:pPr>
            <a:endParaRPr lang="en-US" sz="1200" dirty="0">
              <a:solidFill>
                <a:prstClr val="black">
                  <a:lumMod val="75000"/>
                  <a:lumOff val="25000"/>
                </a:prstClr>
              </a:solidFill>
              <a:latin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06835F17-1B3F-4675-91D4-5DB3D3350F4C}"/>
              </a:ext>
            </a:extLst>
          </p:cNvPr>
          <p:cNvSpPr>
            <a:spLocks noGrp="1"/>
          </p:cNvSpPr>
          <p:nvPr>
            <p:ph sz="quarter" idx="10"/>
          </p:nvPr>
        </p:nvSpPr>
        <p:spPr>
          <a:xfrm>
            <a:off x="6599675" y="1302464"/>
            <a:ext cx="4651022" cy="5241638"/>
          </a:xfrm>
        </p:spPr>
        <p:txBody>
          <a:bodyPr/>
          <a:lstStyle/>
          <a:p>
            <a:endParaRPr lang="en-US" dirty="0"/>
          </a:p>
        </p:txBody>
      </p:sp>
      <p:sp>
        <p:nvSpPr>
          <p:cNvPr id="6" name="Rectangle: Rounded Corners 5">
            <a:extLst>
              <a:ext uri="{FF2B5EF4-FFF2-40B4-BE49-F238E27FC236}">
                <a16:creationId xmlns:a16="http://schemas.microsoft.com/office/drawing/2014/main" id="{F39A26B7-F913-406C-82A6-F608168AEA60}"/>
              </a:ext>
            </a:extLst>
          </p:cNvPr>
          <p:cNvSpPr/>
          <p:nvPr/>
        </p:nvSpPr>
        <p:spPr>
          <a:xfrm>
            <a:off x="6813693" y="1560577"/>
            <a:ext cx="95427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endParaRPr lang="en-US" dirty="0">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FF406D4C-28FC-4AB6-B546-50BC8842668C}"/>
              </a:ext>
            </a:extLst>
          </p:cNvPr>
          <p:cNvSpPr/>
          <p:nvPr/>
        </p:nvSpPr>
        <p:spPr>
          <a:xfrm>
            <a:off x="8269778" y="2662599"/>
            <a:ext cx="124593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KIỂM TRA ĐẦY ĐỦ HỢP LỆ</a:t>
            </a:r>
          </a:p>
        </p:txBody>
      </p:sp>
      <p:sp>
        <p:nvSpPr>
          <p:cNvPr id="11" name="Rectangle: Rounded Corners 10">
            <a:extLst>
              <a:ext uri="{FF2B5EF4-FFF2-40B4-BE49-F238E27FC236}">
                <a16:creationId xmlns:a16="http://schemas.microsoft.com/office/drawing/2014/main" id="{A00C10A2-06E6-412E-B8E6-C4499F10989D}"/>
              </a:ext>
            </a:extLst>
          </p:cNvPr>
          <p:cNvSpPr/>
          <p:nvPr/>
        </p:nvSpPr>
        <p:spPr>
          <a:xfrm>
            <a:off x="8229757" y="1560577"/>
            <a:ext cx="129875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UBND </a:t>
            </a:r>
            <a:r>
              <a:rPr lang="en-US" b="1" dirty="0" err="1"/>
              <a:t>cấp</a:t>
            </a:r>
            <a:r>
              <a:rPr lang="en-US" b="1" dirty="0"/>
              <a:t> </a:t>
            </a:r>
            <a:r>
              <a:rPr lang="en-US" b="1" dirty="0" err="1"/>
              <a:t>tỉnh</a:t>
            </a:r>
            <a:r>
              <a:rPr lang="en-US" b="1" dirty="0"/>
              <a:t> (SCT)</a:t>
            </a:r>
          </a:p>
        </p:txBody>
      </p:sp>
      <p:sp>
        <p:nvSpPr>
          <p:cNvPr id="12" name="Rectangle: Rounded Corners 11">
            <a:extLst>
              <a:ext uri="{FF2B5EF4-FFF2-40B4-BE49-F238E27FC236}">
                <a16:creationId xmlns:a16="http://schemas.microsoft.com/office/drawing/2014/main" id="{72B9EF2F-3AD6-4582-9109-B0F28074695C}"/>
              </a:ext>
            </a:extLst>
          </p:cNvPr>
          <p:cNvSpPr/>
          <p:nvPr/>
        </p:nvSpPr>
        <p:spPr>
          <a:xfrm>
            <a:off x="9785064" y="5486734"/>
            <a:ext cx="1305050" cy="9144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t>Công</a:t>
            </a:r>
            <a:r>
              <a:rPr lang="en-US" sz="1600" b="1" dirty="0"/>
              <a:t> </a:t>
            </a:r>
            <a:r>
              <a:rPr lang="en-US" sz="1600" b="1" dirty="0" err="1"/>
              <a:t>nhận</a:t>
            </a:r>
            <a:endParaRPr lang="en-US" sz="1600" b="1" dirty="0"/>
          </a:p>
        </p:txBody>
      </p:sp>
      <p:sp>
        <p:nvSpPr>
          <p:cNvPr id="14" name="Rectangle: Rounded Corners 13">
            <a:extLst>
              <a:ext uri="{FF2B5EF4-FFF2-40B4-BE49-F238E27FC236}">
                <a16:creationId xmlns:a16="http://schemas.microsoft.com/office/drawing/2014/main" id="{028DE168-3B54-44F6-8B0E-A073B507C8D2}"/>
              </a:ext>
            </a:extLst>
          </p:cNvPr>
          <p:cNvSpPr/>
          <p:nvPr/>
        </p:nvSpPr>
        <p:spPr>
          <a:xfrm>
            <a:off x="8321859" y="4016385"/>
            <a:ext cx="120665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THẨM ĐỊNH</a:t>
            </a:r>
          </a:p>
        </p:txBody>
      </p:sp>
      <p:cxnSp>
        <p:nvCxnSpPr>
          <p:cNvPr id="16" name="Straight Arrow Connector 15" descr="10 ngày làm việc">
            <a:extLst>
              <a:ext uri="{FF2B5EF4-FFF2-40B4-BE49-F238E27FC236}">
                <a16:creationId xmlns:a16="http://schemas.microsoft.com/office/drawing/2014/main" id="{03397E5A-1A1E-485A-94CD-54ADE1EF75B2}"/>
              </a:ext>
            </a:extLst>
          </p:cNvPr>
          <p:cNvCxnSpPr>
            <a:cxnSpLocks/>
          </p:cNvCxnSpPr>
          <p:nvPr/>
        </p:nvCxnSpPr>
        <p:spPr>
          <a:xfrm>
            <a:off x="8867559" y="2062784"/>
            <a:ext cx="0" cy="5901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Rounded Corners 19">
            <a:extLst>
              <a:ext uri="{FF2B5EF4-FFF2-40B4-BE49-F238E27FC236}">
                <a16:creationId xmlns:a16="http://schemas.microsoft.com/office/drawing/2014/main" id="{D1D1F6F4-9BFF-4BFF-BF62-CE546B65CFF2}"/>
              </a:ext>
            </a:extLst>
          </p:cNvPr>
          <p:cNvSpPr/>
          <p:nvPr/>
        </p:nvSpPr>
        <p:spPr>
          <a:xfrm>
            <a:off x="6865903" y="5495544"/>
            <a:ext cx="114071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Trả</a:t>
            </a:r>
            <a:endParaRPr lang="en-US" dirty="0"/>
          </a:p>
        </p:txBody>
      </p:sp>
      <p:cxnSp>
        <p:nvCxnSpPr>
          <p:cNvPr id="22" name="Straight Arrow Connector 21" descr="10 ngày làm việc">
            <a:extLst>
              <a:ext uri="{FF2B5EF4-FFF2-40B4-BE49-F238E27FC236}">
                <a16:creationId xmlns:a16="http://schemas.microsoft.com/office/drawing/2014/main" id="{5437ADF8-EEFC-4251-9856-6F8A39B69762}"/>
              </a:ext>
            </a:extLst>
          </p:cNvPr>
          <p:cNvCxnSpPr>
            <a:cxnSpLocks/>
          </p:cNvCxnSpPr>
          <p:nvPr/>
        </p:nvCxnSpPr>
        <p:spPr>
          <a:xfrm>
            <a:off x="8925186" y="4906350"/>
            <a:ext cx="917562" cy="6491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descr="10 ngày làm việc">
            <a:extLst>
              <a:ext uri="{FF2B5EF4-FFF2-40B4-BE49-F238E27FC236}">
                <a16:creationId xmlns:a16="http://schemas.microsoft.com/office/drawing/2014/main" id="{B45BC22C-E88E-4F32-9FC6-CF8F13BDA889}"/>
              </a:ext>
            </a:extLst>
          </p:cNvPr>
          <p:cNvCxnSpPr>
            <a:cxnSpLocks/>
          </p:cNvCxnSpPr>
          <p:nvPr/>
        </p:nvCxnSpPr>
        <p:spPr>
          <a:xfrm>
            <a:off x="8879135" y="3576999"/>
            <a:ext cx="0" cy="4518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descr="10 ngày làm việc">
            <a:extLst>
              <a:ext uri="{FF2B5EF4-FFF2-40B4-BE49-F238E27FC236}">
                <a16:creationId xmlns:a16="http://schemas.microsoft.com/office/drawing/2014/main" id="{DDF4341B-9772-443C-B8BE-AFAD55BF36AE}"/>
              </a:ext>
            </a:extLst>
          </p:cNvPr>
          <p:cNvCxnSpPr>
            <a:cxnSpLocks/>
          </p:cNvCxnSpPr>
          <p:nvPr/>
        </p:nvCxnSpPr>
        <p:spPr>
          <a:xfrm flipH="1">
            <a:off x="7946079" y="4933510"/>
            <a:ext cx="963610" cy="6226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B2A31FC8-E6C3-435B-8DD9-B27F18470C25}"/>
              </a:ext>
            </a:extLst>
          </p:cNvPr>
          <p:cNvSpPr/>
          <p:nvPr/>
        </p:nvSpPr>
        <p:spPr>
          <a:xfrm>
            <a:off x="6898468" y="3412288"/>
            <a:ext cx="107251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Bổ</a:t>
            </a:r>
            <a:r>
              <a:rPr lang="en-US" sz="1600" dirty="0"/>
              <a:t> sung</a:t>
            </a:r>
          </a:p>
        </p:txBody>
      </p:sp>
      <p:cxnSp>
        <p:nvCxnSpPr>
          <p:cNvPr id="34" name="Straight Arrow Connector 33" descr="10 ngày làm việc">
            <a:extLst>
              <a:ext uri="{FF2B5EF4-FFF2-40B4-BE49-F238E27FC236}">
                <a16:creationId xmlns:a16="http://schemas.microsoft.com/office/drawing/2014/main" id="{FDE70317-F328-4595-BCCA-9533A990F152}"/>
              </a:ext>
            </a:extLst>
          </p:cNvPr>
          <p:cNvCxnSpPr>
            <a:cxnSpLocks/>
            <a:stCxn id="8" idx="1"/>
          </p:cNvCxnSpPr>
          <p:nvPr/>
        </p:nvCxnSpPr>
        <p:spPr>
          <a:xfrm flipH="1">
            <a:off x="7903154" y="3119799"/>
            <a:ext cx="366624" cy="319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descr="10 ngày làm việc">
            <a:extLst>
              <a:ext uri="{FF2B5EF4-FFF2-40B4-BE49-F238E27FC236}">
                <a16:creationId xmlns:a16="http://schemas.microsoft.com/office/drawing/2014/main" id="{2B86F931-377A-428C-92F1-08679E8835C7}"/>
              </a:ext>
            </a:extLst>
          </p:cNvPr>
          <p:cNvCxnSpPr>
            <a:cxnSpLocks/>
          </p:cNvCxnSpPr>
          <p:nvPr/>
        </p:nvCxnSpPr>
        <p:spPr>
          <a:xfrm>
            <a:off x="7946079" y="4292728"/>
            <a:ext cx="371498" cy="2393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descr="10 ngày làm việc">
            <a:extLst>
              <a:ext uri="{FF2B5EF4-FFF2-40B4-BE49-F238E27FC236}">
                <a16:creationId xmlns:a16="http://schemas.microsoft.com/office/drawing/2014/main" id="{75506B51-F903-4D6B-84E2-F8DC1ED2BCD3}"/>
              </a:ext>
            </a:extLst>
          </p:cNvPr>
          <p:cNvCxnSpPr>
            <a:cxnSpLocks/>
          </p:cNvCxnSpPr>
          <p:nvPr/>
        </p:nvCxnSpPr>
        <p:spPr>
          <a:xfrm flipV="1">
            <a:off x="7769182" y="2008950"/>
            <a:ext cx="485621" cy="88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4378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elcome to Powerpoint 2016_CLR_v2" id="{CAB9082A-965C-42BE-8170-C940D3319B60}" vid="{82B84162-888A-4FD2-BEC9-B29B6DB2C7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8a52e8c320b9a064ae3583ae3861c9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8020cb39231a0945110f9cd888b521a"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7EE8C63A-4744-4DE4-BB49-0FF0B5375C60}">
  <ds:schemaRefs>
    <ds:schemaRef ds:uri="http://schemas.microsoft.com/sharepoint/v3/contenttype/forms"/>
  </ds:schemaRefs>
</ds:datastoreItem>
</file>

<file path=customXml/itemProps2.xml><?xml version="1.0" encoding="utf-8"?>
<ds:datastoreItem xmlns:ds="http://schemas.openxmlformats.org/officeDocument/2006/customXml" ds:itemID="{FD7FC771-7DFE-49DA-B577-71181BFB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50072C5-DDE0-4258-BA7A-4D4B80DFA632}">
  <ds:schemaRefs>
    <ds:schemaRef ds:uri="http://schemas.microsoft.com/office/2006/documentManagement/types"/>
    <ds:schemaRef ds:uri="http://purl.org/dc/terms/"/>
    <ds:schemaRef ds:uri="http://schemas.microsoft.com/office/2006/metadata/properties"/>
    <ds:schemaRef ds:uri="http://purl.org/dc/dcmitype/"/>
    <ds:schemaRef ds:uri="16c05727-aa75-4e4a-9b5f-8a80a1165891"/>
    <ds:schemaRef ds:uri="http://schemas.openxmlformats.org/package/2006/metadata/core-properties"/>
    <ds:schemaRef ds:uri="http://schemas.microsoft.com/office/infopath/2007/PartnerControls"/>
    <ds:schemaRef ds:uri="http://www.w3.org/XML/1998/namespace"/>
    <ds:schemaRef ds:uri="http://purl.org/dc/elements/1.1/"/>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Welcome to PowerPoint</Template>
  <TotalTime>0</TotalTime>
  <Words>4625</Words>
  <Application>Microsoft Office PowerPoint</Application>
  <PresentationFormat>Widescreen</PresentationFormat>
  <Paragraphs>279</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Segoe UI</vt:lpstr>
      <vt:lpstr>Segoe UI Light</vt:lpstr>
      <vt:lpstr>Segoe UI Semibold</vt:lpstr>
      <vt:lpstr>Times New Roman</vt:lpstr>
      <vt:lpstr>WelcomeDoc</vt:lpstr>
      <vt:lpstr>PHÂN CẤP</vt:lpstr>
      <vt:lpstr>CÁC THẨM QUYỀN ĐÃ PHÂN CẤP</vt:lpstr>
      <vt:lpstr>CÁC THẨM QUYỀN PHÂN CẤP  THEO NGHỊ ĐỊNH 146/2025/NĐ-CP TỪ BỘ CÔNG THƯƠNG</vt:lpstr>
      <vt:lpstr>1. Xác nhận thông báo chấm dứt hoạt động bán hàng đa cấp</vt:lpstr>
      <vt:lpstr>1. Xác nhận thông báo chấm dứt hoạt động bán hàng đa cấp</vt:lpstr>
      <vt:lpstr>Trình tự, thủ tục:</vt:lpstr>
      <vt:lpstr>2. Công nhận chương trình đào tạo kiến thức pháp luật về BHĐC</vt:lpstr>
      <vt:lpstr>2. Công nhận chương trình đào tạo kiến thức pháp luật về BHĐC</vt:lpstr>
      <vt:lpstr>Trình tự, thủ tục:</vt:lpstr>
      <vt:lpstr>3. Kiểm tra, giám sát hoạt động của cơ sở đào tạo kiến thức pháp luật về bán hàng đa cấp</vt:lpstr>
      <vt:lpstr>3. Kiểm tra, giám sát hoạt động của cơ sở đào tạo kiến thức pháp luật về bán hàng đa cấp</vt:lpstr>
      <vt:lpstr>4. Kiểm tra, xác nhận kiến thức pháp luật về bán hàng đa cấp, kiến thức cho đầu mối tại địa phương</vt:lpstr>
      <vt:lpstr>4.1. Kiểm tra, xác nhận kiến thức pháp luật về bán hàng đa cấp</vt:lpstr>
      <vt:lpstr>4.2. Kiểm tra, xác nhận kiến thức cho đầu mối tại địa phương</vt:lpstr>
      <vt:lpstr>Trình tự, thủ tục kiểm tra:</vt:lpstr>
      <vt:lpstr>Xác nhận kiến thức pháp luật về bán hàng đa cấp</vt:lpstr>
      <vt:lpstr>Xác nhận kiến thức cho đầu mối tại địa phương</vt:lpstr>
      <vt:lpstr>Kỹ năng ra đề:</vt:lpstr>
      <vt:lpstr>Ví dụ 1: Đề kiểm tra kiến thức pháp luật về bán hàng đa cấp</vt:lpstr>
      <vt:lpstr>Đáp án:</vt:lpstr>
      <vt:lpstr>Đáp án:</vt:lpstr>
      <vt:lpstr>Ví dụ 2: Đề kiểm tra kiến thức cho đầu mối tại địa phương</vt:lpstr>
      <vt:lpstr>Đáp án:</vt:lpstr>
      <vt:lpstr>Đáp án: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2025-06-19T02:13:17Z</dcterms:created>
  <dcterms:modified xsi:type="dcterms:W3CDTF">2025-08-21T09:29:46Z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