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6"/>
  </p:notesMasterIdLst>
  <p:handoutMasterIdLst>
    <p:handoutMasterId r:id="rId17"/>
  </p:handoutMasterIdLst>
  <p:sldIdLst>
    <p:sldId id="256" r:id="rId5"/>
    <p:sldId id="303" r:id="rId6"/>
    <p:sldId id="630" r:id="rId7"/>
    <p:sldId id="639" r:id="rId8"/>
    <p:sldId id="637" r:id="rId9"/>
    <p:sldId id="631" r:id="rId10"/>
    <p:sldId id="307" r:id="rId11"/>
    <p:sldId id="635" r:id="rId12"/>
    <p:sldId id="636" r:id="rId13"/>
    <p:sldId id="640" r:id="rId14"/>
    <p:sldId id="29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elcome" id="{E75E278A-FF0E-49A4-B170-79828D63BBAD}">
          <p14:sldIdLst>
            <p14:sldId id="256"/>
            <p14:sldId id="303"/>
            <p14:sldId id="630"/>
            <p14:sldId id="639"/>
            <p14:sldId id="637"/>
            <p14:sldId id="631"/>
            <p14:sldId id="307"/>
            <p14:sldId id="635"/>
            <p14:sldId id="636"/>
            <p14:sldId id="640"/>
          </p14:sldIdLst>
        </p14:section>
        <p14:section name="Design, Morph, Annotate, Work Together, Tell Me" id="{B9B51309-D148-4332-87C2-07BE32FBCA3B}">
          <p14:sldIdLst>
            <p14:sldId id="294"/>
          </p14:sldIdLst>
        </p14:section>
        <p14:section name="Learn More" id="{2CC34DB2-6590-42C0-AD4B-A04C6060184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462F"/>
    <a:srgbClr val="D24726"/>
    <a:srgbClr val="404040"/>
    <a:srgbClr val="FF9B45"/>
    <a:srgbClr val="F8CFB6"/>
    <a:srgbClr val="F8CAB6"/>
    <a:srgbClr val="923922"/>
    <a:srgbClr val="F5F5F5"/>
    <a:srgbClr val="F2F2F2"/>
    <a:srgbClr val="D2B4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241" autoAdjust="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680FBE-A8DF-4758-9AC4-3A9E1039168F}" type="datetimeFigureOut">
              <a:rPr lang="en-US" smtClean="0"/>
              <a:t>8/12/2025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679768-A2FC-4D08-91F6-8DCE6C566B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2551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3577B-6902-467D-A26C-08A0DD5E4E03}" type="datetimeFigureOut">
              <a:rPr lang="en-US" smtClean="0"/>
              <a:t>8/12/2025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1EA0F-A667-4B49-8422-0062BC55E2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blackWhite">
          <a:xfrm>
            <a:off x="254950" y="262784"/>
            <a:ext cx="11682101" cy="63324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anchor="b" anchorCtr="0">
            <a:normAutofit/>
          </a:bodyPr>
          <a:lstStyle>
            <a:lvl1pPr>
              <a:defRPr sz="28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39496" y="1435608"/>
            <a:ext cx="44165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BEEBAAA-29B5-4AF5-BC5F-7E580C29002D}" type="datetimeFigureOut">
              <a:rPr lang="en-US" smtClean="0"/>
              <a:pPr/>
              <a:t>8/12/2025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" name="Rectangle 9"/>
          <p:cNvSpPr/>
          <p:nvPr userDrawn="1"/>
        </p:nvSpPr>
        <p:spPr bwMode="blackWhite">
          <a:xfrm>
            <a:off x="254950" y="262784"/>
            <a:ext cx="11682101" cy="207264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08" y="1536192"/>
            <a:ext cx="6876288" cy="64008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539496" y="2560320"/>
            <a:ext cx="94457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4D411-5877-4048-B44B-01C4A68BF871}" type="datetimeFigureOut">
              <a:rPr lang="en-US" smtClean="0"/>
              <a:pPr/>
              <a:t>8/12/2025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E22F8-3910-49A0-92E1-55DC03674C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670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1208" y="448056"/>
            <a:ext cx="687628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496" y="1435608"/>
            <a:ext cx="4416552" cy="3977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BEEBAAA-29B5-4AF5-BC5F-7E580C29002D}" type="datetimeFigureOut">
              <a:rPr lang="en-US" smtClean="0"/>
              <a:pPr/>
              <a:t>8/12/2025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75904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Tx/>
        <a:buNone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514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1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thuvienphapluat.vn/van-ban/thuong-mai/nghi-dinh-55-2024-nd-cp-huong-dan-luat-bao-ve-quyen-loi-nguoi-tieu-dung-610488.aspx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909781"/>
            <a:ext cx="10515600" cy="856875"/>
          </a:xfrm>
        </p:spPr>
        <p:txBody>
          <a:bodyPr anchor="ctr" anchorCtr="0">
            <a:norm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 DUNG PHÂN CẤP, PHÂN QUYỀN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855620" y="2392219"/>
            <a:ext cx="10515600" cy="3556000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r>
              <a:rPr lang="en-US" sz="1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 SOÁT HỢP ĐỒNG THEO MẪU, ĐIỀU KIỆN GIAO DỊCH CHUNG</a:t>
            </a:r>
            <a:endParaRPr lang="en-US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en-US" sz="6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sz="6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Diệu</a:t>
            </a:r>
            <a:r>
              <a:rPr lang="en-US" sz="6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Loan</a:t>
            </a:r>
          </a:p>
          <a:p>
            <a:pPr marL="0" indent="0" algn="r">
              <a:buNone/>
            </a:pPr>
            <a:r>
              <a:rPr lang="en-US" sz="6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sz="6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6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6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soát</a:t>
            </a:r>
            <a:r>
              <a:rPr lang="en-US" sz="6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6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6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6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6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6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6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6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6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2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endParaRPr lang="en-US" sz="49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A2E5E5-C8A9-9AA5-351D-FF2114536A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0B75BDA-2EAC-3080-B17C-DE3569BFD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7" y="448056"/>
            <a:ext cx="7410010" cy="64008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III. H</a:t>
            </a: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ỚNG DẪN NỘI DUNG THỰC THI (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5" name="Content Placeholder 17">
            <a:extLst>
              <a:ext uri="{FF2B5EF4-FFF2-40B4-BE49-F238E27FC236}">
                <a16:creationId xmlns:a16="http://schemas.microsoft.com/office/drawing/2014/main" id="{C58CC1F7-8F3D-AFE1-77C6-670713D761D5}"/>
              </a:ext>
            </a:extLst>
          </p:cNvPr>
          <p:cNvSpPr txBox="1">
            <a:spLocks/>
          </p:cNvSpPr>
          <p:nvPr/>
        </p:nvSpPr>
        <p:spPr>
          <a:xfrm>
            <a:off x="281702" y="1349093"/>
            <a:ext cx="5630250" cy="15208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9F973E58-0A88-4C21-A907-5A9EB7D53F33}"/>
              </a:ext>
            </a:extLst>
          </p:cNvPr>
          <p:cNvSpPr txBox="1">
            <a:spLocks/>
          </p:cNvSpPr>
          <p:nvPr/>
        </p:nvSpPr>
        <p:spPr>
          <a:xfrm>
            <a:off x="521207" y="2153663"/>
            <a:ext cx="11064152" cy="143260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7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huấn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chuyên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UBCTQG: </a:t>
            </a:r>
          </a:p>
          <a:p>
            <a:pPr algn="just">
              <a:lnSpc>
                <a:spcPct val="17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9 - 10/2025;</a:t>
            </a:r>
          </a:p>
          <a:p>
            <a:pPr algn="just">
              <a:lnSpc>
                <a:spcPct val="17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3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miền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Nam;</a:t>
            </a:r>
          </a:p>
          <a:p>
            <a:pPr algn="just">
              <a:lnSpc>
                <a:spcPct val="17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dung: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thẩm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vi-VN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thắc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7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endParaRPr lang="en-US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7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6400" dirty="0"/>
          </a:p>
          <a:p>
            <a:pPr marL="0" indent="0" algn="just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vi-VN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spcAft>
                <a:spcPts val="2000"/>
              </a:spcAft>
              <a:buNone/>
              <a:defRPr/>
            </a:pPr>
            <a:endParaRPr lang="en-US" sz="1600" b="1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1774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A1FCF-4FDD-4BC5-B3E5-63033C981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000AB0-153A-4B66-9FF3-F18F546DE64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39496" y="1435608"/>
            <a:ext cx="10924192" cy="3977640"/>
          </a:xfrm>
        </p:spPr>
        <p:txBody>
          <a:bodyPr>
            <a:normAutofit/>
          </a:bodyPr>
          <a:lstStyle/>
          <a:p>
            <a:pPr algn="ctr"/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TRÂN TRỌNG CÁM </a:t>
            </a:r>
            <a:r>
              <a:rPr lang="vi-VN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N!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4688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9D269-2E12-E634-8814-69F4E7A10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7" y="448056"/>
            <a:ext cx="9234105" cy="640080"/>
          </a:xfrm>
        </p:spPr>
        <p:txBody>
          <a:bodyPr>
            <a:norm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KIỂM SOÁT HĐTM, ĐKGDC: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1925EE-8053-EF19-673C-63833B059A1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39496" y="2336800"/>
            <a:ext cx="10232958" cy="307644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III. H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ớng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3351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AutoShape 3">
            <a:extLst>
              <a:ext uri="{FF2B5EF4-FFF2-40B4-BE49-F238E27FC236}">
                <a16:creationId xmlns:a16="http://schemas.microsoft.com/office/drawing/2014/main" id="{E7A25D9A-FC68-454B-8C93-FD4550F50A5C}"/>
              </a:ext>
            </a:extLst>
          </p:cNvPr>
          <p:cNvSpPr>
            <a:spLocks noChangeArrowheads="1"/>
          </p:cNvSpPr>
          <p:nvPr/>
        </p:nvSpPr>
        <p:spPr bwMode="gray">
          <a:xfrm>
            <a:off x="7646808" y="4468811"/>
            <a:ext cx="3329422" cy="1621561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FF"/>
              </a:gs>
              <a:gs pos="100000">
                <a:srgbClr val="9EF2CC"/>
              </a:gs>
            </a:gsLst>
            <a:lin ang="2700000" scaled="1"/>
          </a:gradFill>
          <a:ln w="38100">
            <a:solidFill>
              <a:srgbClr val="969696"/>
            </a:solidFill>
            <a:round/>
            <a:headEnd/>
            <a:tailEnd/>
          </a:ln>
          <a:effectLst>
            <a:outerShdw dist="91581" dir="3378596" algn="ctr" rotWithShape="0">
              <a:srgbClr val="B2B2B2">
                <a:alpha val="50000"/>
              </a:srgb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altLang="vi-VN" sz="1800">
              <a:latin typeface="Verdana" panose="020B0604030504040204" pitchFamily="34" charset="0"/>
            </a:endParaRPr>
          </a:p>
        </p:txBody>
      </p:sp>
      <p:sp>
        <p:nvSpPr>
          <p:cNvPr id="16389" name="AutoShape 5">
            <a:extLst>
              <a:ext uri="{FF2B5EF4-FFF2-40B4-BE49-F238E27FC236}">
                <a16:creationId xmlns:a16="http://schemas.microsoft.com/office/drawing/2014/main" id="{3A7003BA-CB19-43C2-9E0B-32863815819E}"/>
              </a:ext>
            </a:extLst>
          </p:cNvPr>
          <p:cNvSpPr>
            <a:spLocks noChangeArrowheads="1"/>
          </p:cNvSpPr>
          <p:nvPr/>
        </p:nvSpPr>
        <p:spPr bwMode="gray">
          <a:xfrm>
            <a:off x="1261292" y="4468812"/>
            <a:ext cx="3462291" cy="1621561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FF"/>
              </a:gs>
              <a:gs pos="100000">
                <a:srgbClr val="C9E4FF"/>
              </a:gs>
            </a:gsLst>
            <a:lin ang="2700000" scaled="1"/>
          </a:gradFill>
          <a:ln w="38100">
            <a:solidFill>
              <a:srgbClr val="969696"/>
            </a:solidFill>
            <a:round/>
            <a:headEnd/>
            <a:tailEnd/>
          </a:ln>
          <a:effectLst>
            <a:outerShdw dist="91581" dir="3378596" algn="ctr" rotWithShape="0">
              <a:srgbClr val="B2B2B2">
                <a:alpha val="50000"/>
              </a:srgb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altLang="vi-VN" sz="1800">
              <a:latin typeface="Verdana" panose="020B0604030504040204" pitchFamily="34" charset="0"/>
            </a:endParaRPr>
          </a:p>
        </p:txBody>
      </p:sp>
      <p:sp>
        <p:nvSpPr>
          <p:cNvPr id="16390" name="Text Box 6">
            <a:extLst>
              <a:ext uri="{FF2B5EF4-FFF2-40B4-BE49-F238E27FC236}">
                <a16:creationId xmlns:a16="http://schemas.microsoft.com/office/drawing/2014/main" id="{728099B6-2D53-470F-8F6B-C64546E288D4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1301372" y="4773337"/>
            <a:ext cx="3373183" cy="982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None/>
            </a:pPr>
            <a:r>
              <a:rPr lang="en-US" altLang="vi-VN" sz="1800" b="1" dirty="0" err="1">
                <a:solidFill>
                  <a:srgbClr val="000000"/>
                </a:solidFill>
              </a:rPr>
              <a:t>Bộ</a:t>
            </a:r>
            <a:r>
              <a:rPr lang="en-US" altLang="vi-VN" sz="1800" b="1" dirty="0">
                <a:solidFill>
                  <a:srgbClr val="000000"/>
                </a:solidFill>
              </a:rPr>
              <a:t> tr</a:t>
            </a:r>
            <a:r>
              <a:rPr lang="vi-VN" altLang="vi-VN" sz="1800" b="1" dirty="0">
                <a:solidFill>
                  <a:srgbClr val="000000"/>
                </a:solidFill>
              </a:rPr>
              <a:t>ư</a:t>
            </a:r>
            <a:r>
              <a:rPr lang="en-US" altLang="vi-VN" sz="1800" b="1" dirty="0" err="1">
                <a:solidFill>
                  <a:srgbClr val="000000"/>
                </a:solidFill>
              </a:rPr>
              <a:t>ởng</a:t>
            </a:r>
            <a:r>
              <a:rPr lang="en-US" altLang="vi-VN" sz="1800" b="1" dirty="0">
                <a:solidFill>
                  <a:srgbClr val="000000"/>
                </a:solidFill>
              </a:rPr>
              <a:t> </a:t>
            </a:r>
            <a:r>
              <a:rPr lang="en-US" altLang="vi-VN" sz="1800" b="1" dirty="0" err="1">
                <a:solidFill>
                  <a:srgbClr val="000000"/>
                </a:solidFill>
              </a:rPr>
              <a:t>Bộ</a:t>
            </a:r>
            <a:r>
              <a:rPr lang="en-US" altLang="vi-VN" sz="1800" b="1" dirty="0">
                <a:solidFill>
                  <a:srgbClr val="000000"/>
                </a:solidFill>
              </a:rPr>
              <a:t> </a:t>
            </a:r>
            <a:r>
              <a:rPr lang="en-US" altLang="vi-VN" sz="1800" b="1" dirty="0" err="1">
                <a:solidFill>
                  <a:srgbClr val="000000"/>
                </a:solidFill>
              </a:rPr>
              <a:t>Công</a:t>
            </a:r>
            <a:r>
              <a:rPr lang="en-US" altLang="vi-VN" sz="1800" b="1" dirty="0">
                <a:solidFill>
                  <a:srgbClr val="000000"/>
                </a:solidFill>
              </a:rPr>
              <a:t> </a:t>
            </a:r>
            <a:r>
              <a:rPr lang="en-US" altLang="vi-VN" sz="1800" b="1" dirty="0" err="1">
                <a:solidFill>
                  <a:srgbClr val="000000"/>
                </a:solidFill>
              </a:rPr>
              <a:t>Thư</a:t>
            </a:r>
            <a:r>
              <a:rPr lang="vi-VN" altLang="vi-VN" sz="1800" b="1" dirty="0">
                <a:solidFill>
                  <a:srgbClr val="000000"/>
                </a:solidFill>
              </a:rPr>
              <a:t>ơ</a:t>
            </a:r>
            <a:r>
              <a:rPr lang="en-US" altLang="vi-VN" sz="1800" b="1" dirty="0">
                <a:solidFill>
                  <a:srgbClr val="000000"/>
                </a:solidFill>
              </a:rPr>
              <a:t>ng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buNone/>
            </a:pPr>
            <a:r>
              <a:rPr lang="en-US" sz="1800" dirty="0"/>
              <a:t>(</a:t>
            </a:r>
            <a:r>
              <a:rPr lang="en-US" sz="1800" dirty="0" err="1"/>
              <a:t>khoản</a:t>
            </a:r>
            <a:r>
              <a:rPr lang="en-US" sz="1800" dirty="0"/>
              <a:t> 1 </a:t>
            </a:r>
            <a:r>
              <a:rPr lang="en-US" sz="1800" dirty="0" err="1"/>
              <a:t>Điều</a:t>
            </a:r>
            <a:r>
              <a:rPr lang="en-US" sz="1800" dirty="0"/>
              <a:t> 45 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buNone/>
            </a:pPr>
            <a:r>
              <a:rPr lang="en-US" sz="1800" dirty="0"/>
              <a:t>NĐ 146/2025)</a:t>
            </a:r>
            <a:endParaRPr lang="en-US" altLang="vi-VN" sz="1800" dirty="0">
              <a:solidFill>
                <a:srgbClr val="000000"/>
              </a:solidFill>
            </a:endParaRPr>
          </a:p>
        </p:txBody>
      </p:sp>
      <p:sp>
        <p:nvSpPr>
          <p:cNvPr id="16391" name="AutoShape 7">
            <a:extLst>
              <a:ext uri="{FF2B5EF4-FFF2-40B4-BE49-F238E27FC236}">
                <a16:creationId xmlns:a16="http://schemas.microsoft.com/office/drawing/2014/main" id="{530A187C-29F2-4AD5-98DA-85F78F8D1EA4}"/>
              </a:ext>
            </a:extLst>
          </p:cNvPr>
          <p:cNvSpPr>
            <a:spLocks noChangeAspect="1" noChangeArrowheads="1" noTextEdit="1"/>
          </p:cNvSpPr>
          <p:nvPr/>
        </p:nvSpPr>
        <p:spPr bwMode="gray">
          <a:xfrm>
            <a:off x="4975225" y="3224213"/>
            <a:ext cx="909638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2" name="Freeform 8">
            <a:extLst>
              <a:ext uri="{FF2B5EF4-FFF2-40B4-BE49-F238E27FC236}">
                <a16:creationId xmlns:a16="http://schemas.microsoft.com/office/drawing/2014/main" id="{420A7BED-D3B0-4B8F-B085-D3F68A7BA0E0}"/>
              </a:ext>
            </a:extLst>
          </p:cNvPr>
          <p:cNvSpPr>
            <a:spLocks/>
          </p:cNvSpPr>
          <p:nvPr/>
        </p:nvSpPr>
        <p:spPr bwMode="gray">
          <a:xfrm>
            <a:off x="4824967" y="4232458"/>
            <a:ext cx="903288" cy="1241425"/>
          </a:xfrm>
          <a:custGeom>
            <a:avLst/>
            <a:gdLst>
              <a:gd name="T0" fmla="*/ 2147483646 w 580"/>
              <a:gd name="T1" fmla="*/ 0 h 798"/>
              <a:gd name="T2" fmla="*/ 2147483646 w 580"/>
              <a:gd name="T3" fmla="*/ 2147483646 h 798"/>
              <a:gd name="T4" fmla="*/ 2147483646 w 580"/>
              <a:gd name="T5" fmla="*/ 2147483646 h 798"/>
              <a:gd name="T6" fmla="*/ 2147483646 w 580"/>
              <a:gd name="T7" fmla="*/ 2147483646 h 798"/>
              <a:gd name="T8" fmla="*/ 2147483646 w 580"/>
              <a:gd name="T9" fmla="*/ 2147483646 h 798"/>
              <a:gd name="T10" fmla="*/ 2147483646 w 580"/>
              <a:gd name="T11" fmla="*/ 2147483646 h 798"/>
              <a:gd name="T12" fmla="*/ 2147483646 w 580"/>
              <a:gd name="T13" fmla="*/ 2147483646 h 798"/>
              <a:gd name="T14" fmla="*/ 2147483646 w 580"/>
              <a:gd name="T15" fmla="*/ 2147483646 h 798"/>
              <a:gd name="T16" fmla="*/ 2147483646 w 580"/>
              <a:gd name="T17" fmla="*/ 2147483646 h 798"/>
              <a:gd name="T18" fmla="*/ 2147483646 w 580"/>
              <a:gd name="T19" fmla="*/ 2147483646 h 798"/>
              <a:gd name="T20" fmla="*/ 2147483646 w 580"/>
              <a:gd name="T21" fmla="*/ 2147483646 h 798"/>
              <a:gd name="T22" fmla="*/ 2147483646 w 580"/>
              <a:gd name="T23" fmla="*/ 2147483646 h 798"/>
              <a:gd name="T24" fmla="*/ 0 w 580"/>
              <a:gd name="T25" fmla="*/ 2147483646 h 798"/>
              <a:gd name="T26" fmla="*/ 2147483646 w 580"/>
              <a:gd name="T27" fmla="*/ 2147483646 h 798"/>
              <a:gd name="T28" fmla="*/ 2147483646 w 580"/>
              <a:gd name="T29" fmla="*/ 2147483646 h 798"/>
              <a:gd name="T30" fmla="*/ 2147483646 w 580"/>
              <a:gd name="T31" fmla="*/ 2147483646 h 798"/>
              <a:gd name="T32" fmla="*/ 2147483646 w 580"/>
              <a:gd name="T33" fmla="*/ 2147483646 h 798"/>
              <a:gd name="T34" fmla="*/ 2147483646 w 580"/>
              <a:gd name="T35" fmla="*/ 2147483646 h 798"/>
              <a:gd name="T36" fmla="*/ 2147483646 w 580"/>
              <a:gd name="T37" fmla="*/ 2147483646 h 798"/>
              <a:gd name="T38" fmla="*/ 2147483646 w 580"/>
              <a:gd name="T39" fmla="*/ 2147483646 h 798"/>
              <a:gd name="T40" fmla="*/ 2147483646 w 580"/>
              <a:gd name="T41" fmla="*/ 2147483646 h 798"/>
              <a:gd name="T42" fmla="*/ 2147483646 w 580"/>
              <a:gd name="T43" fmla="*/ 2147483646 h 798"/>
              <a:gd name="T44" fmla="*/ 2147483646 w 580"/>
              <a:gd name="T45" fmla="*/ 2147483646 h 798"/>
              <a:gd name="T46" fmla="*/ 2147483646 w 580"/>
              <a:gd name="T47" fmla="*/ 2147483646 h 798"/>
              <a:gd name="T48" fmla="*/ 2147483646 w 580"/>
              <a:gd name="T49" fmla="*/ 2147483646 h 798"/>
              <a:gd name="T50" fmla="*/ 2147483646 w 580"/>
              <a:gd name="T51" fmla="*/ 2147483646 h 798"/>
              <a:gd name="T52" fmla="*/ 2147483646 w 580"/>
              <a:gd name="T53" fmla="*/ 0 h 798"/>
              <a:gd name="T54" fmla="*/ 2147483646 w 580"/>
              <a:gd name="T55" fmla="*/ 0 h 798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580"/>
              <a:gd name="T85" fmla="*/ 0 h 798"/>
              <a:gd name="T86" fmla="*/ 580 w 580"/>
              <a:gd name="T87" fmla="*/ 798 h 798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rgbClr val="0099CC"/>
              </a:gs>
              <a:gs pos="100000">
                <a:srgbClr val="AEDFE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3" name="AutoShape 9">
            <a:extLst>
              <a:ext uri="{FF2B5EF4-FFF2-40B4-BE49-F238E27FC236}">
                <a16:creationId xmlns:a16="http://schemas.microsoft.com/office/drawing/2014/main" id="{33B22637-DF7D-49D6-80A8-6873C66FFF2A}"/>
              </a:ext>
            </a:extLst>
          </p:cNvPr>
          <p:cNvSpPr>
            <a:spLocks noChangeAspect="1" noChangeArrowheads="1" noTextEdit="1"/>
          </p:cNvSpPr>
          <p:nvPr/>
        </p:nvSpPr>
        <p:spPr bwMode="gray">
          <a:xfrm flipH="1">
            <a:off x="6469064" y="3224213"/>
            <a:ext cx="909637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4" name="Freeform 10">
            <a:extLst>
              <a:ext uri="{FF2B5EF4-FFF2-40B4-BE49-F238E27FC236}">
                <a16:creationId xmlns:a16="http://schemas.microsoft.com/office/drawing/2014/main" id="{9A504677-0D6F-43D5-A688-C0B0A59A4EEC}"/>
              </a:ext>
            </a:extLst>
          </p:cNvPr>
          <p:cNvSpPr>
            <a:spLocks/>
          </p:cNvSpPr>
          <p:nvPr/>
        </p:nvSpPr>
        <p:spPr bwMode="gray">
          <a:xfrm flipH="1">
            <a:off x="6606461" y="4228798"/>
            <a:ext cx="903287" cy="1241425"/>
          </a:xfrm>
          <a:custGeom>
            <a:avLst/>
            <a:gdLst>
              <a:gd name="T0" fmla="*/ 2147483646 w 580"/>
              <a:gd name="T1" fmla="*/ 0 h 798"/>
              <a:gd name="T2" fmla="*/ 2147483646 w 580"/>
              <a:gd name="T3" fmla="*/ 2147483646 h 798"/>
              <a:gd name="T4" fmla="*/ 2147483646 w 580"/>
              <a:gd name="T5" fmla="*/ 2147483646 h 798"/>
              <a:gd name="T6" fmla="*/ 2147483646 w 580"/>
              <a:gd name="T7" fmla="*/ 2147483646 h 798"/>
              <a:gd name="T8" fmla="*/ 2147483646 w 580"/>
              <a:gd name="T9" fmla="*/ 2147483646 h 798"/>
              <a:gd name="T10" fmla="*/ 2147483646 w 580"/>
              <a:gd name="T11" fmla="*/ 2147483646 h 798"/>
              <a:gd name="T12" fmla="*/ 2147483646 w 580"/>
              <a:gd name="T13" fmla="*/ 2147483646 h 798"/>
              <a:gd name="T14" fmla="*/ 2147483646 w 580"/>
              <a:gd name="T15" fmla="*/ 2147483646 h 798"/>
              <a:gd name="T16" fmla="*/ 2147483646 w 580"/>
              <a:gd name="T17" fmla="*/ 2147483646 h 798"/>
              <a:gd name="T18" fmla="*/ 2147483646 w 580"/>
              <a:gd name="T19" fmla="*/ 2147483646 h 798"/>
              <a:gd name="T20" fmla="*/ 2147483646 w 580"/>
              <a:gd name="T21" fmla="*/ 2147483646 h 798"/>
              <a:gd name="T22" fmla="*/ 2147483646 w 580"/>
              <a:gd name="T23" fmla="*/ 2147483646 h 798"/>
              <a:gd name="T24" fmla="*/ 0 w 580"/>
              <a:gd name="T25" fmla="*/ 2147483646 h 798"/>
              <a:gd name="T26" fmla="*/ 2147483646 w 580"/>
              <a:gd name="T27" fmla="*/ 2147483646 h 798"/>
              <a:gd name="T28" fmla="*/ 2147483646 w 580"/>
              <a:gd name="T29" fmla="*/ 2147483646 h 798"/>
              <a:gd name="T30" fmla="*/ 2147483646 w 580"/>
              <a:gd name="T31" fmla="*/ 2147483646 h 798"/>
              <a:gd name="T32" fmla="*/ 2147483646 w 580"/>
              <a:gd name="T33" fmla="*/ 2147483646 h 798"/>
              <a:gd name="T34" fmla="*/ 2147483646 w 580"/>
              <a:gd name="T35" fmla="*/ 2147483646 h 798"/>
              <a:gd name="T36" fmla="*/ 2147483646 w 580"/>
              <a:gd name="T37" fmla="*/ 2147483646 h 798"/>
              <a:gd name="T38" fmla="*/ 2147483646 w 580"/>
              <a:gd name="T39" fmla="*/ 2147483646 h 798"/>
              <a:gd name="T40" fmla="*/ 2147483646 w 580"/>
              <a:gd name="T41" fmla="*/ 2147483646 h 798"/>
              <a:gd name="T42" fmla="*/ 2147483646 w 580"/>
              <a:gd name="T43" fmla="*/ 2147483646 h 798"/>
              <a:gd name="T44" fmla="*/ 2147483646 w 580"/>
              <a:gd name="T45" fmla="*/ 2147483646 h 798"/>
              <a:gd name="T46" fmla="*/ 2147483646 w 580"/>
              <a:gd name="T47" fmla="*/ 2147483646 h 798"/>
              <a:gd name="T48" fmla="*/ 2147483646 w 580"/>
              <a:gd name="T49" fmla="*/ 2147483646 h 798"/>
              <a:gd name="T50" fmla="*/ 2147483646 w 580"/>
              <a:gd name="T51" fmla="*/ 2147483646 h 798"/>
              <a:gd name="T52" fmla="*/ 2147483646 w 580"/>
              <a:gd name="T53" fmla="*/ 0 h 798"/>
              <a:gd name="T54" fmla="*/ 2147483646 w 580"/>
              <a:gd name="T55" fmla="*/ 0 h 798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580"/>
              <a:gd name="T85" fmla="*/ 0 h 798"/>
              <a:gd name="T86" fmla="*/ 580 w 580"/>
              <a:gd name="T87" fmla="*/ 798 h 798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rgbClr val="FF9966"/>
              </a:gs>
              <a:gs pos="100000">
                <a:srgbClr val="FFDFCE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1" name="Group 11">
            <a:extLst>
              <a:ext uri="{FF2B5EF4-FFF2-40B4-BE49-F238E27FC236}">
                <a16:creationId xmlns:a16="http://schemas.microsoft.com/office/drawing/2014/main" id="{3398AB2A-E1AC-45B3-9AD7-B4A8C7AA5463}"/>
              </a:ext>
            </a:extLst>
          </p:cNvPr>
          <p:cNvGrpSpPr>
            <a:grpSpLocks/>
          </p:cNvGrpSpPr>
          <p:nvPr/>
        </p:nvGrpSpPr>
        <p:grpSpPr bwMode="auto">
          <a:xfrm>
            <a:off x="3160451" y="1317630"/>
            <a:ext cx="5779364" cy="2911168"/>
            <a:chOff x="1997" y="1314"/>
            <a:chExt cx="1889" cy="1009"/>
          </a:xfrm>
        </p:grpSpPr>
        <p:grpSp>
          <p:nvGrpSpPr>
            <p:cNvPr id="22" name="Group 12">
              <a:extLst>
                <a:ext uri="{FF2B5EF4-FFF2-40B4-BE49-F238E27FC236}">
                  <a16:creationId xmlns:a16="http://schemas.microsoft.com/office/drawing/2014/main" id="{4990E3BB-5564-4B3F-BA40-C6AD43F5140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97" y="1404"/>
              <a:ext cx="1889" cy="919"/>
              <a:chOff x="1973" y="1027"/>
              <a:chExt cx="1926" cy="937"/>
            </a:xfrm>
          </p:grpSpPr>
          <p:sp>
            <p:nvSpPr>
              <p:cNvPr id="27" name="Oval 13">
                <a:extLst>
                  <a:ext uri="{FF2B5EF4-FFF2-40B4-BE49-F238E27FC236}">
                    <a16:creationId xmlns:a16="http://schemas.microsoft.com/office/drawing/2014/main" id="{FC9FC362-7411-41BD-AB30-0D6D3278409F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1994" y="105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rgbClr val="204882"/>
                  </a:gs>
                  <a:gs pos="100000">
                    <a:srgbClr val="3371CD"/>
                  </a:gs>
                </a:gsLst>
                <a:lin ang="2700000" scaled="1"/>
              </a:gradFill>
              <a:ln>
                <a:noFill/>
              </a:ln>
              <a:effectLst>
                <a:outerShdw dist="35921" dir="2700000" algn="ctr" rotWithShape="0">
                  <a:srgbClr val="000000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28" name="Oval 14">
                <a:extLst>
                  <a:ext uri="{FF2B5EF4-FFF2-40B4-BE49-F238E27FC236}">
                    <a16:creationId xmlns:a16="http://schemas.microsoft.com/office/drawing/2014/main" id="{A39FC56C-0D4B-4132-8A6D-3CDEF8D27284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1973" y="102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rgbClr val="A5C0E9"/>
                  </a:gs>
                  <a:gs pos="100000">
                    <a:srgbClr val="3371CD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</p:grpSp>
        <p:sp>
          <p:nvSpPr>
            <p:cNvPr id="23" name="Oval 15">
              <a:extLst>
                <a:ext uri="{FF2B5EF4-FFF2-40B4-BE49-F238E27FC236}">
                  <a16:creationId xmlns:a16="http://schemas.microsoft.com/office/drawing/2014/main" id="{BC2BEDF5-3177-468E-B35C-12DA26A926FF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086" y="1314"/>
              <a:ext cx="1691" cy="845"/>
            </a:xfrm>
            <a:prstGeom prst="ellipse">
              <a:avLst/>
            </a:prstGeom>
            <a:gradFill rotWithShape="1">
              <a:gsLst>
                <a:gs pos="0">
                  <a:srgbClr val="6A583B"/>
                </a:gs>
                <a:gs pos="100000">
                  <a:srgbClr val="E6BF8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24" name="Oval 16">
              <a:extLst>
                <a:ext uri="{FF2B5EF4-FFF2-40B4-BE49-F238E27FC236}">
                  <a16:creationId xmlns:a16="http://schemas.microsoft.com/office/drawing/2014/main" id="{5D011942-4AE5-49BC-AD65-199D9C8FEE20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108" y="1319"/>
              <a:ext cx="1650" cy="824"/>
            </a:xfrm>
            <a:prstGeom prst="ellipse">
              <a:avLst/>
            </a:prstGeom>
            <a:gradFill rotWithShape="1">
              <a:gsLst>
                <a:gs pos="0">
                  <a:srgbClr val="E6BF80">
                    <a:alpha val="0"/>
                  </a:srgbClr>
                </a:gs>
                <a:gs pos="100000">
                  <a:srgbClr val="F6E9D3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25" name="Oval 17">
              <a:extLst>
                <a:ext uri="{FF2B5EF4-FFF2-40B4-BE49-F238E27FC236}">
                  <a16:creationId xmlns:a16="http://schemas.microsoft.com/office/drawing/2014/main" id="{47B9EBAC-7B53-4258-ABD6-4C6C4FC708E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125" y="1327"/>
              <a:ext cx="1570" cy="770"/>
            </a:xfrm>
            <a:prstGeom prst="ellipse">
              <a:avLst/>
            </a:prstGeom>
            <a:gradFill rotWithShape="1">
              <a:gsLst>
                <a:gs pos="0">
                  <a:srgbClr val="B69765"/>
                </a:gs>
                <a:gs pos="100000">
                  <a:srgbClr val="E6BF80">
                    <a:alpha val="48000"/>
                  </a:srgb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26" name="Oval 18">
              <a:extLst>
                <a:ext uri="{FF2B5EF4-FFF2-40B4-BE49-F238E27FC236}">
                  <a16:creationId xmlns:a16="http://schemas.microsoft.com/office/drawing/2014/main" id="{A135DE0B-CED1-451A-A684-C9BB0D7EA692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208" y="1344"/>
              <a:ext cx="1382" cy="624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E6BF80">
                    <a:alpha val="37999"/>
                  </a:srgb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</p:grpSp>
      <p:sp>
        <p:nvSpPr>
          <p:cNvPr id="30" name="Text Box 19">
            <a:extLst>
              <a:ext uri="{FF2B5EF4-FFF2-40B4-BE49-F238E27FC236}">
                <a16:creationId xmlns:a16="http://schemas.microsoft.com/office/drawing/2014/main" id="{9A147B67-707A-47C1-B41E-AF5F58A7A1ED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3552065" y="1682026"/>
            <a:ext cx="4992018" cy="2292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vi-VN" sz="21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altLang="vi-VN" sz="21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altLang="vi-VN" sz="21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vi-VN" sz="21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ớng</a:t>
            </a:r>
            <a:r>
              <a:rPr lang="en-US" altLang="vi-VN" sz="21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1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vi-VN" sz="21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1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phủ</a:t>
            </a:r>
            <a:r>
              <a:rPr lang="en-US" altLang="vi-VN" sz="21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vi-VN" sz="2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Thẩm</a:t>
            </a:r>
            <a:r>
              <a:rPr lang="en-US" altLang="vi-VN" sz="2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altLang="vi-VN" sz="2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 hành Danh mục sản phẩm, hàng hóa, dịch vụ phải đăng ký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HĐTM, ĐKGDC </a:t>
            </a:r>
            <a:r>
              <a:rPr lang="vi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quy định tại khoản 1 Điều 28 </a:t>
            </a:r>
            <a:endParaRPr lang="en-US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vi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Luật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BVQLNTD</a:t>
            </a:r>
            <a:r>
              <a:rPr lang="vi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2023</a:t>
            </a:r>
            <a:endParaRPr lang="en-US" altLang="vi-VN" sz="21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vi-VN" sz="2400" dirty="0">
              <a:solidFill>
                <a:srgbClr val="000000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vi-VN" sz="1400" dirty="0">
              <a:solidFill>
                <a:srgbClr val="000000"/>
              </a:solidFill>
            </a:endParaRPr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F76E2AD5-5A15-47C4-BD59-B7C2B71F37B8}"/>
              </a:ext>
            </a:extLst>
          </p:cNvPr>
          <p:cNvSpPr txBox="1">
            <a:spLocks/>
          </p:cNvSpPr>
          <p:nvPr/>
        </p:nvSpPr>
        <p:spPr>
          <a:xfrm>
            <a:off x="521207" y="448056"/>
            <a:ext cx="6877119" cy="64008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PHÂN QUYỀN -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endParaRPr lang="en-US" dirty="0"/>
          </a:p>
        </p:txBody>
      </p:sp>
      <p:sp>
        <p:nvSpPr>
          <p:cNvPr id="31" name="Text Box 6">
            <a:extLst>
              <a:ext uri="{FF2B5EF4-FFF2-40B4-BE49-F238E27FC236}">
                <a16:creationId xmlns:a16="http://schemas.microsoft.com/office/drawing/2014/main" id="{A2112797-AD15-493F-A408-353A978E719D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7803431" y="4770277"/>
            <a:ext cx="3016176" cy="982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10000"/>
              </a:lnSpc>
              <a:spcBef>
                <a:spcPct val="0"/>
              </a:spcBef>
              <a:buNone/>
            </a:pPr>
            <a:r>
              <a:rPr lang="en-US" altLang="vi-VN" sz="1800" b="1" dirty="0" err="1">
                <a:solidFill>
                  <a:srgbClr val="000000"/>
                </a:solidFill>
              </a:rPr>
              <a:t>Chủ</a:t>
            </a:r>
            <a:r>
              <a:rPr lang="en-US" altLang="vi-VN" sz="1800" b="1" dirty="0">
                <a:solidFill>
                  <a:srgbClr val="000000"/>
                </a:solidFill>
              </a:rPr>
              <a:t> </a:t>
            </a:r>
            <a:r>
              <a:rPr lang="en-US" altLang="vi-VN" sz="1800" b="1" dirty="0" err="1">
                <a:solidFill>
                  <a:srgbClr val="000000"/>
                </a:solidFill>
              </a:rPr>
              <a:t>tịch</a:t>
            </a:r>
            <a:r>
              <a:rPr lang="en-US" altLang="vi-VN" sz="1800" b="1" dirty="0">
                <a:solidFill>
                  <a:srgbClr val="000000"/>
                </a:solidFill>
              </a:rPr>
              <a:t> UBND </a:t>
            </a:r>
            <a:r>
              <a:rPr lang="en-US" altLang="vi-VN" sz="1800" b="1" dirty="0" err="1">
                <a:solidFill>
                  <a:srgbClr val="000000"/>
                </a:solidFill>
              </a:rPr>
              <a:t>cấp</a:t>
            </a:r>
            <a:r>
              <a:rPr lang="en-US" altLang="vi-VN" sz="1800" b="1" dirty="0">
                <a:solidFill>
                  <a:srgbClr val="000000"/>
                </a:solidFill>
              </a:rPr>
              <a:t> </a:t>
            </a:r>
            <a:r>
              <a:rPr lang="en-US" altLang="vi-VN" sz="1800" b="1" dirty="0" err="1">
                <a:solidFill>
                  <a:srgbClr val="000000"/>
                </a:solidFill>
              </a:rPr>
              <a:t>tỉnh</a:t>
            </a:r>
            <a:endParaRPr lang="en-US" altLang="vi-VN" sz="1800" b="1" dirty="0">
              <a:solidFill>
                <a:srgbClr val="000000"/>
              </a:solidFill>
            </a:endParaRPr>
          </a:p>
          <a:p>
            <a:pPr algn="ctr">
              <a:lnSpc>
                <a:spcPct val="110000"/>
              </a:lnSpc>
              <a:spcBef>
                <a:spcPct val="0"/>
              </a:spcBef>
              <a:buNone/>
            </a:pPr>
            <a:r>
              <a:rPr lang="vi-VN" sz="1800" dirty="0"/>
              <a:t> </a:t>
            </a:r>
            <a:r>
              <a:rPr lang="en-US" sz="1800" dirty="0"/>
              <a:t>(</a:t>
            </a:r>
            <a:r>
              <a:rPr lang="en-US" sz="1800" dirty="0" err="1"/>
              <a:t>khoản</a:t>
            </a:r>
            <a:r>
              <a:rPr lang="en-US" sz="1800" dirty="0"/>
              <a:t> 2 </a:t>
            </a:r>
            <a:r>
              <a:rPr lang="en-US" sz="1800" dirty="0" err="1"/>
              <a:t>Điều</a:t>
            </a:r>
            <a:r>
              <a:rPr lang="en-US" sz="1800" dirty="0"/>
              <a:t> 45 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buNone/>
            </a:pPr>
            <a:r>
              <a:rPr lang="en-US" sz="1800" dirty="0"/>
              <a:t>NĐ 146/2025)</a:t>
            </a:r>
            <a:endParaRPr lang="en-US" altLang="vi-VN" sz="1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PHÂN QUYỀN (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- C</a:t>
            </a: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Content Placeholder 17"/>
          <p:cNvSpPr txBox="1">
            <a:spLocks/>
          </p:cNvSpPr>
          <p:nvPr/>
        </p:nvSpPr>
        <p:spPr>
          <a:xfrm>
            <a:off x="529176" y="1368443"/>
            <a:ext cx="5110161" cy="471149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ký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28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BVQLNTD</a:t>
            </a:r>
            <a:endParaRPr lang="vi-VN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3" name="Group 32" descr="Small circle with number 2 inside  indicating step 2"/>
          <p:cNvGrpSpPr/>
          <p:nvPr/>
        </p:nvGrpSpPr>
        <p:grpSpPr bwMode="blackWhite">
          <a:xfrm>
            <a:off x="593274" y="2392770"/>
            <a:ext cx="558179" cy="409838"/>
            <a:chOff x="6953426" y="711274"/>
            <a:chExt cx="558179" cy="409838"/>
          </a:xfrm>
        </p:grpSpPr>
        <p:sp>
          <p:nvSpPr>
            <p:cNvPr id="34" name="Oval 33" descr="Small circle"/>
            <p:cNvSpPr/>
            <p:nvPr/>
          </p:nvSpPr>
          <p:spPr bwMode="blackWhite">
            <a:xfrm>
              <a:off x="7025069" y="711274"/>
              <a:ext cx="409838" cy="409838"/>
            </a:xfrm>
            <a:prstGeom prst="ellipse">
              <a:avLst/>
            </a:prstGeom>
            <a:solidFill>
              <a:srgbClr val="D247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TextBox 34" descr="Number 2"/>
            <p:cNvSpPr txBox="1">
              <a:spLocks noChangeAspect="1"/>
            </p:cNvSpPr>
            <p:nvPr/>
          </p:nvSpPr>
          <p:spPr bwMode="blackWhite">
            <a:xfrm>
              <a:off x="6953426" y="727564"/>
              <a:ext cx="55817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1</a:t>
              </a:r>
            </a:p>
          </p:txBody>
        </p:sp>
      </p:grpSp>
      <p:sp>
        <p:nvSpPr>
          <p:cNvPr id="36" name="Content Placeholder 17"/>
          <p:cNvSpPr txBox="1">
            <a:spLocks/>
          </p:cNvSpPr>
          <p:nvPr/>
        </p:nvSpPr>
        <p:spPr>
          <a:xfrm>
            <a:off x="1066040" y="2296140"/>
            <a:ext cx="4585730" cy="76391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None/>
              <a:defRPr/>
            </a:pPr>
            <a:r>
              <a:rPr lang="fr-FR" sz="7200" dirty="0" err="1">
                <a:solidFill>
                  <a:schemeClr val="tx1"/>
                </a:solidFill>
              </a:rPr>
              <a:t>Tiêu</a:t>
            </a:r>
            <a:r>
              <a:rPr lang="fr-FR" sz="7200" dirty="0">
                <a:solidFill>
                  <a:schemeClr val="tx1"/>
                </a:solidFill>
              </a:rPr>
              <a:t> </a:t>
            </a:r>
            <a:r>
              <a:rPr lang="fr-FR" sz="7200" dirty="0" err="1">
                <a:solidFill>
                  <a:schemeClr val="tx1"/>
                </a:solidFill>
              </a:rPr>
              <a:t>chí</a:t>
            </a:r>
            <a:r>
              <a:rPr lang="fr-FR" sz="7200" dirty="0">
                <a:solidFill>
                  <a:schemeClr val="tx1"/>
                </a:solidFill>
              </a:rPr>
              <a:t> </a:t>
            </a:r>
            <a:r>
              <a:rPr lang="en-US" sz="7200" dirty="0">
                <a:solidFill>
                  <a:schemeClr val="tx1"/>
                </a:solidFill>
              </a:rPr>
              <a:t>ban </a:t>
            </a:r>
            <a:r>
              <a:rPr lang="en-US" sz="7200" dirty="0" err="1">
                <a:solidFill>
                  <a:schemeClr val="tx1"/>
                </a:solidFill>
              </a:rPr>
              <a:t>hành</a:t>
            </a:r>
            <a:r>
              <a:rPr lang="en-US" sz="7200" dirty="0">
                <a:solidFill>
                  <a:schemeClr val="tx1"/>
                </a:solidFill>
              </a:rPr>
              <a:t>, </a:t>
            </a:r>
            <a:r>
              <a:rPr lang="en-US" sz="7200" dirty="0" err="1">
                <a:solidFill>
                  <a:schemeClr val="tx1"/>
                </a:solidFill>
              </a:rPr>
              <a:t>sửa</a:t>
            </a:r>
            <a:r>
              <a:rPr lang="en-US" sz="7200" dirty="0">
                <a:solidFill>
                  <a:schemeClr val="tx1"/>
                </a:solidFill>
              </a:rPr>
              <a:t> </a:t>
            </a:r>
            <a:r>
              <a:rPr lang="en-US" sz="7200" dirty="0" err="1">
                <a:solidFill>
                  <a:schemeClr val="tx1"/>
                </a:solidFill>
              </a:rPr>
              <a:t>đổi</a:t>
            </a:r>
            <a:r>
              <a:rPr lang="en-US" sz="7200" dirty="0">
                <a:solidFill>
                  <a:schemeClr val="tx1"/>
                </a:solidFill>
              </a:rPr>
              <a:t> DM: </a:t>
            </a:r>
            <a:r>
              <a:rPr lang="en-US" sz="7200" dirty="0" err="1">
                <a:solidFill>
                  <a:schemeClr val="tx1"/>
                </a:solidFill>
              </a:rPr>
              <a:t>sản</a:t>
            </a:r>
            <a:r>
              <a:rPr lang="en-US" sz="7200" dirty="0">
                <a:solidFill>
                  <a:schemeClr val="tx1"/>
                </a:solidFill>
              </a:rPr>
              <a:t> </a:t>
            </a:r>
            <a:r>
              <a:rPr lang="en-US" sz="7200" dirty="0" err="1">
                <a:solidFill>
                  <a:schemeClr val="tx1"/>
                </a:solidFill>
              </a:rPr>
              <a:t>phẩm</a:t>
            </a:r>
            <a:r>
              <a:rPr lang="en-US" sz="7200" dirty="0">
                <a:solidFill>
                  <a:schemeClr val="tx1"/>
                </a:solidFill>
              </a:rPr>
              <a:t>, </a:t>
            </a:r>
            <a:r>
              <a:rPr lang="en-US" sz="7200" dirty="0" err="1">
                <a:solidFill>
                  <a:schemeClr val="tx1"/>
                </a:solidFill>
              </a:rPr>
              <a:t>hàng</a:t>
            </a:r>
            <a:r>
              <a:rPr lang="en-US" sz="7200" dirty="0">
                <a:solidFill>
                  <a:schemeClr val="tx1"/>
                </a:solidFill>
              </a:rPr>
              <a:t> </a:t>
            </a:r>
            <a:r>
              <a:rPr lang="en-US" sz="7200" dirty="0" err="1">
                <a:solidFill>
                  <a:schemeClr val="tx1"/>
                </a:solidFill>
              </a:rPr>
              <a:t>hóa</a:t>
            </a:r>
            <a:r>
              <a:rPr lang="en-US" sz="7200" dirty="0">
                <a:solidFill>
                  <a:schemeClr val="tx1"/>
                </a:solidFill>
              </a:rPr>
              <a:t>, </a:t>
            </a:r>
            <a:r>
              <a:rPr lang="en-US" sz="7200" dirty="0" err="1">
                <a:solidFill>
                  <a:schemeClr val="tx1"/>
                </a:solidFill>
              </a:rPr>
              <a:t>dịch</a:t>
            </a:r>
            <a:r>
              <a:rPr lang="en-US" sz="7200" dirty="0">
                <a:solidFill>
                  <a:schemeClr val="tx1"/>
                </a:solidFill>
              </a:rPr>
              <a:t> </a:t>
            </a:r>
            <a:r>
              <a:rPr lang="en-US" sz="7200" dirty="0" err="1">
                <a:solidFill>
                  <a:schemeClr val="tx1"/>
                </a:solidFill>
              </a:rPr>
              <a:t>vụ</a:t>
            </a:r>
            <a:r>
              <a:rPr lang="en-US" sz="7200" dirty="0">
                <a:solidFill>
                  <a:schemeClr val="tx1"/>
                </a:solidFill>
              </a:rPr>
              <a:t>:</a:t>
            </a:r>
            <a:endParaRPr lang="fr-FR" sz="7200" dirty="0">
              <a:solidFill>
                <a:schemeClr val="tx1"/>
              </a:solidFill>
            </a:endParaRPr>
          </a:p>
          <a:p>
            <a:pPr marL="0" lvl="0" indent="0" algn="just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None/>
              <a:defRPr/>
            </a:pPr>
            <a:r>
              <a:rPr lang="fr-FR" sz="7200" dirty="0">
                <a:solidFill>
                  <a:schemeClr val="tx1"/>
                </a:solidFill>
              </a:rPr>
              <a:t>- </a:t>
            </a:r>
            <a:r>
              <a:rPr lang="vi-VN" sz="7200" dirty="0">
                <a:solidFill>
                  <a:schemeClr val="tx1"/>
                </a:solidFill>
              </a:rPr>
              <a:t>có số lượng lớn người tiêu dùng </a:t>
            </a:r>
            <a:r>
              <a:rPr lang="en-US" sz="7200" dirty="0">
                <a:solidFill>
                  <a:schemeClr val="tx1"/>
                </a:solidFill>
              </a:rPr>
              <a:t>(</a:t>
            </a:r>
            <a:r>
              <a:rPr lang="vi-VN" sz="7200" dirty="0">
                <a:solidFill>
                  <a:schemeClr val="tx1"/>
                </a:solidFill>
              </a:rPr>
              <a:t>mua, sử dụng</a:t>
            </a:r>
            <a:r>
              <a:rPr lang="en-US" sz="7200" dirty="0">
                <a:solidFill>
                  <a:schemeClr val="tx1"/>
                </a:solidFill>
              </a:rPr>
              <a:t>)</a:t>
            </a:r>
            <a:r>
              <a:rPr lang="fr-FR" sz="7200" dirty="0">
                <a:solidFill>
                  <a:schemeClr val="tx1"/>
                </a:solidFill>
              </a:rPr>
              <a:t>;</a:t>
            </a:r>
          </a:p>
          <a:p>
            <a:pPr marL="0" lvl="0" indent="0" algn="just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None/>
              <a:defRPr/>
            </a:pPr>
            <a:r>
              <a:rPr lang="fr-FR" sz="7200" dirty="0">
                <a:solidFill>
                  <a:schemeClr val="tx1"/>
                </a:solidFill>
              </a:rPr>
              <a:t>- </a:t>
            </a:r>
            <a:r>
              <a:rPr lang="vi-VN" sz="7200" dirty="0">
                <a:solidFill>
                  <a:schemeClr val="tx1"/>
                </a:solidFill>
              </a:rPr>
              <a:t>mua, sử dụng thường xuyên, liên tục</a:t>
            </a:r>
            <a:r>
              <a:rPr lang="fr-FR" sz="7200" dirty="0">
                <a:solidFill>
                  <a:schemeClr val="tx1"/>
                </a:solidFill>
              </a:rPr>
              <a:t>;</a:t>
            </a:r>
            <a:endParaRPr lang="en-US" sz="7200" dirty="0">
              <a:solidFill>
                <a:schemeClr val="tx1"/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fr-FR" sz="7200" dirty="0">
                <a:solidFill>
                  <a:schemeClr val="tx1"/>
                </a:solidFill>
              </a:rPr>
              <a:t>- </a:t>
            </a:r>
            <a:r>
              <a:rPr lang="vi-VN" sz="7200" dirty="0">
                <a:solidFill>
                  <a:schemeClr val="tx1"/>
                </a:solidFill>
              </a:rPr>
              <a:t>có tác động trực tiếp, lâu dài đến người tiêu dùng</a:t>
            </a:r>
            <a:r>
              <a:rPr lang="fr-FR" sz="7200" dirty="0">
                <a:solidFill>
                  <a:schemeClr val="tx1"/>
                </a:solidFill>
              </a:rPr>
              <a:t>.</a:t>
            </a:r>
            <a:endParaRPr lang="en-US" sz="7200" dirty="0">
              <a:solidFill>
                <a:schemeClr val="tx1"/>
              </a:solidFill>
            </a:endParaRPr>
          </a:p>
          <a:p>
            <a:pPr marL="0" lvl="0" indent="0" algn="just">
              <a:spcAft>
                <a:spcPts val="2000"/>
              </a:spcAft>
              <a:buNone/>
              <a:defRPr/>
            </a:pPr>
            <a:endParaRPr lang="en-US" sz="1600" b="1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37" name="Group 36" descr="Small circle with number 4 inside  indicating step 4"/>
          <p:cNvGrpSpPr/>
          <p:nvPr/>
        </p:nvGrpSpPr>
        <p:grpSpPr bwMode="blackWhite">
          <a:xfrm>
            <a:off x="541609" y="4704922"/>
            <a:ext cx="558179" cy="409838"/>
            <a:chOff x="6963483" y="167038"/>
            <a:chExt cx="558179" cy="409838"/>
          </a:xfrm>
        </p:grpSpPr>
        <p:sp>
          <p:nvSpPr>
            <p:cNvPr id="38" name="Oval 37" descr="Small circle"/>
            <p:cNvSpPr/>
            <p:nvPr/>
          </p:nvSpPr>
          <p:spPr bwMode="blackWhite">
            <a:xfrm>
              <a:off x="7025069" y="167038"/>
              <a:ext cx="409838" cy="409838"/>
            </a:xfrm>
            <a:prstGeom prst="ellipse">
              <a:avLst/>
            </a:prstGeom>
            <a:solidFill>
              <a:srgbClr val="D247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TextBox 38" descr="Number 4"/>
            <p:cNvSpPr txBox="1">
              <a:spLocks noChangeAspect="1"/>
            </p:cNvSpPr>
            <p:nvPr/>
          </p:nvSpPr>
          <p:spPr bwMode="blackWhite">
            <a:xfrm>
              <a:off x="6963483" y="167038"/>
              <a:ext cx="55817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2</a:t>
              </a:r>
            </a:p>
          </p:txBody>
        </p:sp>
      </p:grpSp>
      <p:sp>
        <p:nvSpPr>
          <p:cNvPr id="40" name="Content Placeholder 17"/>
          <p:cNvSpPr txBox="1">
            <a:spLocks/>
          </p:cNvSpPr>
          <p:nvPr/>
        </p:nvSpPr>
        <p:spPr>
          <a:xfrm>
            <a:off x="1001615" y="4680706"/>
            <a:ext cx="4628680" cy="56353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sz="7200" dirty="0" err="1">
                <a:solidFill>
                  <a:schemeClr val="tx1"/>
                </a:solidFill>
              </a:rPr>
              <a:t>Thời</a:t>
            </a:r>
            <a:r>
              <a:rPr lang="en-US" sz="7200" dirty="0">
                <a:solidFill>
                  <a:schemeClr val="tx1"/>
                </a:solidFill>
              </a:rPr>
              <a:t> </a:t>
            </a:r>
            <a:r>
              <a:rPr lang="en-US" sz="7200" dirty="0" err="1">
                <a:solidFill>
                  <a:schemeClr val="tx1"/>
                </a:solidFill>
              </a:rPr>
              <a:t>điểm</a:t>
            </a:r>
            <a:r>
              <a:rPr lang="en-US" sz="7200" dirty="0">
                <a:solidFill>
                  <a:schemeClr val="tx1"/>
                </a:solidFill>
              </a:rPr>
              <a:t> ban </a:t>
            </a:r>
            <a:r>
              <a:rPr lang="en-US" sz="7200" dirty="0" err="1">
                <a:solidFill>
                  <a:schemeClr val="tx1"/>
                </a:solidFill>
              </a:rPr>
              <a:t>hành</a:t>
            </a:r>
            <a:r>
              <a:rPr lang="en-US" sz="7200" dirty="0">
                <a:solidFill>
                  <a:schemeClr val="tx1"/>
                </a:solidFill>
              </a:rPr>
              <a:t>, </a:t>
            </a:r>
            <a:r>
              <a:rPr lang="en-US" sz="7200" dirty="0" err="1">
                <a:solidFill>
                  <a:schemeClr val="tx1"/>
                </a:solidFill>
              </a:rPr>
              <a:t>sửa</a:t>
            </a:r>
            <a:r>
              <a:rPr lang="en-US" sz="7200" dirty="0">
                <a:solidFill>
                  <a:schemeClr val="tx1"/>
                </a:solidFill>
              </a:rPr>
              <a:t> </a:t>
            </a:r>
            <a:r>
              <a:rPr lang="en-US" sz="7200" dirty="0" err="1">
                <a:solidFill>
                  <a:schemeClr val="tx1"/>
                </a:solidFill>
              </a:rPr>
              <a:t>đổi</a:t>
            </a:r>
            <a:r>
              <a:rPr lang="en-US" sz="7200" dirty="0">
                <a:solidFill>
                  <a:schemeClr val="tx1"/>
                </a:solidFill>
              </a:rPr>
              <a:t> DM: </a:t>
            </a:r>
            <a:r>
              <a:rPr lang="vi-VN" sz="7200" dirty="0">
                <a:solidFill>
                  <a:schemeClr val="tx1"/>
                </a:solidFill>
              </a:rPr>
              <a:t>Căn cứ vào điều kiện kinh tế - xã hội và nhu cầu bảo vệ quyền lợi người tiêu dùng trong từng thời kỳ</a:t>
            </a:r>
            <a:r>
              <a:rPr lang="en-US" sz="7200" dirty="0">
                <a:solidFill>
                  <a:schemeClr val="tx1"/>
                </a:solidFill>
              </a:rPr>
              <a:t>.</a:t>
            </a:r>
          </a:p>
          <a:p>
            <a:pPr marL="0" lvl="0" indent="0" algn="just">
              <a:spcAft>
                <a:spcPts val="2000"/>
              </a:spcAft>
              <a:buNone/>
              <a:defRPr/>
            </a:pPr>
            <a:endParaRPr lang="en-US" sz="1600" b="1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FA345A2-9C8F-4250-82F9-0447849EB9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3751" y="1912441"/>
            <a:ext cx="6013472" cy="3440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988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PHÂN QUYỀN (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-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</a:t>
            </a: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ởng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BCT</a:t>
            </a:r>
          </a:p>
        </p:txBody>
      </p:sp>
      <p:sp>
        <p:nvSpPr>
          <p:cNvPr id="25" name="Content Placeholder 17"/>
          <p:cNvSpPr txBox="1">
            <a:spLocks/>
          </p:cNvSpPr>
          <p:nvPr/>
        </p:nvSpPr>
        <p:spPr>
          <a:xfrm>
            <a:off x="541609" y="1455491"/>
            <a:ext cx="5554391" cy="471149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vi-VN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Thông tư 42/2025/TT-BCT ngày 22/6/2025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</a:t>
            </a:r>
            <a:r>
              <a:rPr lang="vi-VN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ởng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BCT b</a:t>
            </a:r>
            <a:r>
              <a:rPr lang="vi-VN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hành Danh mục sản phẩm, hàng hóa, dịch vụ phải đăng ký 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HĐTM, ĐKGDC</a:t>
            </a:r>
            <a:endParaRPr lang="vi-VN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3" name="Group 32" descr="Small circle with number 2 inside  indicating step 2"/>
          <p:cNvGrpSpPr/>
          <p:nvPr/>
        </p:nvGrpSpPr>
        <p:grpSpPr bwMode="blackWhite">
          <a:xfrm>
            <a:off x="531552" y="2804257"/>
            <a:ext cx="558179" cy="409838"/>
            <a:chOff x="6953426" y="711274"/>
            <a:chExt cx="558179" cy="409838"/>
          </a:xfrm>
        </p:grpSpPr>
        <p:sp>
          <p:nvSpPr>
            <p:cNvPr id="34" name="Oval 33" descr="Small circle"/>
            <p:cNvSpPr/>
            <p:nvPr/>
          </p:nvSpPr>
          <p:spPr bwMode="blackWhite">
            <a:xfrm>
              <a:off x="7025069" y="711274"/>
              <a:ext cx="409838" cy="409838"/>
            </a:xfrm>
            <a:prstGeom prst="ellipse">
              <a:avLst/>
            </a:prstGeom>
            <a:solidFill>
              <a:srgbClr val="D247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TextBox 34" descr="Number 2"/>
            <p:cNvSpPr txBox="1">
              <a:spLocks noChangeAspect="1"/>
            </p:cNvSpPr>
            <p:nvPr/>
          </p:nvSpPr>
          <p:spPr bwMode="blackWhite">
            <a:xfrm>
              <a:off x="6953426" y="727564"/>
              <a:ext cx="55817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1</a:t>
              </a:r>
            </a:p>
          </p:txBody>
        </p:sp>
      </p:grpSp>
      <p:sp>
        <p:nvSpPr>
          <p:cNvPr id="36" name="Content Placeholder 17"/>
          <p:cNvSpPr txBox="1">
            <a:spLocks/>
          </p:cNvSpPr>
          <p:nvPr/>
        </p:nvSpPr>
        <p:spPr>
          <a:xfrm>
            <a:off x="1056512" y="2855084"/>
            <a:ext cx="4785867" cy="76391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None/>
              <a:defRPr/>
            </a:pPr>
            <a:r>
              <a:rPr lang="fr-FR" sz="7200" dirty="0" err="1">
                <a:solidFill>
                  <a:schemeClr val="tx1"/>
                </a:solidFill>
              </a:rPr>
              <a:t>Đối</a:t>
            </a:r>
            <a:r>
              <a:rPr lang="fr-FR" sz="7200" dirty="0">
                <a:solidFill>
                  <a:schemeClr val="tx1"/>
                </a:solidFill>
              </a:rPr>
              <a:t> </a:t>
            </a:r>
            <a:r>
              <a:rPr lang="fr-FR" sz="7200" dirty="0" err="1">
                <a:solidFill>
                  <a:schemeClr val="tx1"/>
                </a:solidFill>
              </a:rPr>
              <a:t>tượng</a:t>
            </a:r>
            <a:r>
              <a:rPr lang="fr-FR" sz="7200" dirty="0">
                <a:solidFill>
                  <a:schemeClr val="tx1"/>
                </a:solidFill>
              </a:rPr>
              <a:t> </a:t>
            </a:r>
            <a:r>
              <a:rPr lang="fr-FR" sz="7200" dirty="0" err="1">
                <a:solidFill>
                  <a:schemeClr val="tx1"/>
                </a:solidFill>
              </a:rPr>
              <a:t>áp</a:t>
            </a:r>
            <a:r>
              <a:rPr lang="fr-FR" sz="7200" dirty="0">
                <a:solidFill>
                  <a:schemeClr val="tx1"/>
                </a:solidFill>
              </a:rPr>
              <a:t> </a:t>
            </a:r>
            <a:r>
              <a:rPr lang="fr-FR" sz="7200" dirty="0" err="1">
                <a:solidFill>
                  <a:schemeClr val="tx1"/>
                </a:solidFill>
              </a:rPr>
              <a:t>dụng</a:t>
            </a:r>
            <a:r>
              <a:rPr lang="fr-FR" sz="7200" dirty="0">
                <a:solidFill>
                  <a:schemeClr val="tx1"/>
                </a:solidFill>
              </a:rPr>
              <a:t> (</a:t>
            </a:r>
            <a:r>
              <a:rPr lang="fr-FR" sz="7200" dirty="0" err="1">
                <a:solidFill>
                  <a:schemeClr val="tx1"/>
                </a:solidFill>
              </a:rPr>
              <a:t>khoản</a:t>
            </a:r>
            <a:r>
              <a:rPr lang="fr-FR" sz="7200" dirty="0">
                <a:solidFill>
                  <a:schemeClr val="tx1"/>
                </a:solidFill>
              </a:rPr>
              <a:t> 2 </a:t>
            </a:r>
            <a:r>
              <a:rPr lang="fr-FR" sz="7200" dirty="0" err="1">
                <a:solidFill>
                  <a:schemeClr val="tx1"/>
                </a:solidFill>
              </a:rPr>
              <a:t>Điều</a:t>
            </a:r>
            <a:r>
              <a:rPr lang="fr-FR" sz="7200" dirty="0">
                <a:solidFill>
                  <a:schemeClr val="tx1"/>
                </a:solidFill>
              </a:rPr>
              <a:t> 1):</a:t>
            </a:r>
          </a:p>
          <a:p>
            <a:pPr marL="0" lvl="0" indent="0" algn="just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None/>
              <a:defRPr/>
            </a:pPr>
            <a:r>
              <a:rPr lang="fr-FR" sz="7200" dirty="0">
                <a:solidFill>
                  <a:schemeClr val="tx1"/>
                </a:solidFill>
              </a:rPr>
              <a:t>a) </a:t>
            </a:r>
            <a:r>
              <a:rPr lang="fr-FR" sz="7200" dirty="0" err="1">
                <a:solidFill>
                  <a:schemeClr val="tx1"/>
                </a:solidFill>
              </a:rPr>
              <a:t>Ủy</a:t>
            </a:r>
            <a:r>
              <a:rPr lang="fr-FR" sz="7200" dirty="0">
                <a:solidFill>
                  <a:schemeClr val="tx1"/>
                </a:solidFill>
              </a:rPr>
              <a:t> ban </a:t>
            </a:r>
            <a:r>
              <a:rPr lang="fr-FR" sz="7200" dirty="0" err="1">
                <a:solidFill>
                  <a:schemeClr val="tx1"/>
                </a:solidFill>
              </a:rPr>
              <a:t>Cạnh</a:t>
            </a:r>
            <a:r>
              <a:rPr lang="fr-FR" sz="7200" dirty="0">
                <a:solidFill>
                  <a:schemeClr val="tx1"/>
                </a:solidFill>
              </a:rPr>
              <a:t> </a:t>
            </a:r>
            <a:r>
              <a:rPr lang="fr-FR" sz="7200" dirty="0" err="1">
                <a:solidFill>
                  <a:schemeClr val="tx1"/>
                </a:solidFill>
              </a:rPr>
              <a:t>tranh</a:t>
            </a:r>
            <a:r>
              <a:rPr lang="fr-FR" sz="7200" dirty="0">
                <a:solidFill>
                  <a:schemeClr val="tx1"/>
                </a:solidFill>
              </a:rPr>
              <a:t> </a:t>
            </a:r>
            <a:r>
              <a:rPr lang="fr-FR" sz="7200" dirty="0" err="1">
                <a:solidFill>
                  <a:schemeClr val="tx1"/>
                </a:solidFill>
              </a:rPr>
              <a:t>quốc</a:t>
            </a:r>
            <a:r>
              <a:rPr lang="fr-FR" sz="7200" dirty="0">
                <a:solidFill>
                  <a:schemeClr val="tx1"/>
                </a:solidFill>
              </a:rPr>
              <a:t> </a:t>
            </a:r>
            <a:r>
              <a:rPr lang="fr-FR" sz="7200" dirty="0" err="1">
                <a:solidFill>
                  <a:schemeClr val="tx1"/>
                </a:solidFill>
              </a:rPr>
              <a:t>gia</a:t>
            </a:r>
            <a:r>
              <a:rPr lang="fr-FR" sz="7200" dirty="0">
                <a:solidFill>
                  <a:schemeClr val="tx1"/>
                </a:solidFill>
              </a:rPr>
              <a:t>;</a:t>
            </a:r>
          </a:p>
          <a:p>
            <a:pPr marL="0" lvl="0" indent="0" algn="just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None/>
              <a:defRPr/>
            </a:pPr>
            <a:r>
              <a:rPr lang="fr-FR" sz="7200" dirty="0">
                <a:solidFill>
                  <a:schemeClr val="tx1"/>
                </a:solidFill>
              </a:rPr>
              <a:t>b) UBND </a:t>
            </a:r>
            <a:r>
              <a:rPr lang="fr-FR" sz="7200" dirty="0" err="1">
                <a:solidFill>
                  <a:schemeClr val="tx1"/>
                </a:solidFill>
              </a:rPr>
              <a:t>cấp</a:t>
            </a:r>
            <a:r>
              <a:rPr lang="fr-FR" sz="7200" dirty="0">
                <a:solidFill>
                  <a:schemeClr val="tx1"/>
                </a:solidFill>
              </a:rPr>
              <a:t> </a:t>
            </a:r>
            <a:r>
              <a:rPr lang="fr-FR" sz="7200" dirty="0" err="1">
                <a:solidFill>
                  <a:schemeClr val="tx1"/>
                </a:solidFill>
              </a:rPr>
              <a:t>tỉnh</a:t>
            </a:r>
            <a:r>
              <a:rPr lang="fr-FR" sz="7200" dirty="0">
                <a:solidFill>
                  <a:schemeClr val="tx1"/>
                </a:solidFill>
              </a:rPr>
              <a:t>;</a:t>
            </a:r>
            <a:endParaRPr lang="en-US" sz="7200" dirty="0">
              <a:solidFill>
                <a:schemeClr val="tx1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fr-FR" sz="7200" dirty="0">
                <a:solidFill>
                  <a:schemeClr val="tx1"/>
                </a:solidFill>
              </a:rPr>
              <a:t>c) </a:t>
            </a:r>
            <a:r>
              <a:rPr lang="fr-FR" sz="7200" dirty="0" err="1">
                <a:solidFill>
                  <a:schemeClr val="tx1"/>
                </a:solidFill>
              </a:rPr>
              <a:t>Tổ</a:t>
            </a:r>
            <a:r>
              <a:rPr lang="fr-FR" sz="7200" dirty="0">
                <a:solidFill>
                  <a:schemeClr val="tx1"/>
                </a:solidFill>
              </a:rPr>
              <a:t> </a:t>
            </a:r>
            <a:r>
              <a:rPr lang="fr-FR" sz="7200" dirty="0" err="1">
                <a:solidFill>
                  <a:schemeClr val="tx1"/>
                </a:solidFill>
              </a:rPr>
              <a:t>chức</a:t>
            </a:r>
            <a:r>
              <a:rPr lang="fr-FR" sz="7200" dirty="0">
                <a:solidFill>
                  <a:schemeClr val="tx1"/>
                </a:solidFill>
              </a:rPr>
              <a:t>, </a:t>
            </a:r>
            <a:r>
              <a:rPr lang="fr-FR" sz="7200" dirty="0" err="1">
                <a:solidFill>
                  <a:schemeClr val="tx1"/>
                </a:solidFill>
              </a:rPr>
              <a:t>cá</a:t>
            </a:r>
            <a:r>
              <a:rPr lang="fr-FR" sz="7200" dirty="0">
                <a:solidFill>
                  <a:schemeClr val="tx1"/>
                </a:solidFill>
              </a:rPr>
              <a:t> </a:t>
            </a:r>
            <a:r>
              <a:rPr lang="fr-FR" sz="7200" dirty="0" err="1">
                <a:solidFill>
                  <a:schemeClr val="tx1"/>
                </a:solidFill>
              </a:rPr>
              <a:t>nhân</a:t>
            </a:r>
            <a:r>
              <a:rPr lang="fr-FR" sz="7200" dirty="0">
                <a:solidFill>
                  <a:schemeClr val="tx1"/>
                </a:solidFill>
              </a:rPr>
              <a:t> </a:t>
            </a:r>
            <a:r>
              <a:rPr lang="fr-FR" sz="7200" dirty="0" err="1">
                <a:solidFill>
                  <a:schemeClr val="tx1"/>
                </a:solidFill>
              </a:rPr>
              <a:t>khác</a:t>
            </a:r>
            <a:r>
              <a:rPr lang="fr-FR" sz="7200" dirty="0">
                <a:solidFill>
                  <a:schemeClr val="tx1"/>
                </a:solidFill>
              </a:rPr>
              <a:t> </a:t>
            </a:r>
            <a:r>
              <a:rPr lang="fr-FR" sz="7200" dirty="0" err="1">
                <a:solidFill>
                  <a:schemeClr val="tx1"/>
                </a:solidFill>
              </a:rPr>
              <a:t>có</a:t>
            </a:r>
            <a:r>
              <a:rPr lang="fr-FR" sz="7200" dirty="0">
                <a:solidFill>
                  <a:schemeClr val="tx1"/>
                </a:solidFill>
              </a:rPr>
              <a:t> </a:t>
            </a:r>
            <a:r>
              <a:rPr lang="fr-FR" sz="7200" dirty="0" err="1">
                <a:solidFill>
                  <a:schemeClr val="tx1"/>
                </a:solidFill>
              </a:rPr>
              <a:t>liên</a:t>
            </a:r>
            <a:r>
              <a:rPr lang="fr-FR" sz="7200" dirty="0">
                <a:solidFill>
                  <a:schemeClr val="tx1"/>
                </a:solidFill>
              </a:rPr>
              <a:t> </a:t>
            </a:r>
            <a:r>
              <a:rPr lang="fr-FR" sz="7200" dirty="0" err="1">
                <a:solidFill>
                  <a:schemeClr val="tx1"/>
                </a:solidFill>
              </a:rPr>
              <a:t>quan</a:t>
            </a:r>
            <a:r>
              <a:rPr lang="fr-FR" sz="7200" dirty="0">
                <a:solidFill>
                  <a:schemeClr val="tx1"/>
                </a:solidFill>
              </a:rPr>
              <a:t>.</a:t>
            </a:r>
            <a:endParaRPr lang="en-US" sz="8000" dirty="0">
              <a:solidFill>
                <a:schemeClr val="tx1"/>
              </a:solidFill>
            </a:endParaRPr>
          </a:p>
          <a:p>
            <a:pPr marL="0" lvl="0" indent="0" algn="just">
              <a:spcAft>
                <a:spcPts val="2000"/>
              </a:spcAft>
              <a:buNone/>
              <a:defRPr/>
            </a:pPr>
            <a:endParaRPr lang="en-US" sz="1600" b="1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37" name="Group 36" descr="Small circle with number 4 inside  indicating step 4"/>
          <p:cNvGrpSpPr/>
          <p:nvPr/>
        </p:nvGrpSpPr>
        <p:grpSpPr bwMode="blackWhite">
          <a:xfrm>
            <a:off x="541609" y="4593143"/>
            <a:ext cx="558179" cy="409838"/>
            <a:chOff x="6963483" y="167038"/>
            <a:chExt cx="558179" cy="409838"/>
          </a:xfrm>
        </p:grpSpPr>
        <p:sp>
          <p:nvSpPr>
            <p:cNvPr id="38" name="Oval 37" descr="Small circle"/>
            <p:cNvSpPr/>
            <p:nvPr/>
          </p:nvSpPr>
          <p:spPr bwMode="blackWhite">
            <a:xfrm>
              <a:off x="7025069" y="167038"/>
              <a:ext cx="409838" cy="409838"/>
            </a:xfrm>
            <a:prstGeom prst="ellipse">
              <a:avLst/>
            </a:prstGeom>
            <a:solidFill>
              <a:srgbClr val="D247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TextBox 38" descr="Number 4"/>
            <p:cNvSpPr txBox="1">
              <a:spLocks noChangeAspect="1"/>
            </p:cNvSpPr>
            <p:nvPr/>
          </p:nvSpPr>
          <p:spPr bwMode="blackWhite">
            <a:xfrm>
              <a:off x="6963483" y="167038"/>
              <a:ext cx="55817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2</a:t>
              </a:r>
            </a:p>
          </p:txBody>
        </p:sp>
      </p:grpSp>
      <p:sp>
        <p:nvSpPr>
          <p:cNvPr id="40" name="Content Placeholder 17"/>
          <p:cNvSpPr txBox="1">
            <a:spLocks/>
          </p:cNvSpPr>
          <p:nvPr/>
        </p:nvSpPr>
        <p:spPr>
          <a:xfrm>
            <a:off x="1023089" y="4538815"/>
            <a:ext cx="4785867" cy="56353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lnSpc>
                <a:spcPct val="170000"/>
              </a:lnSpc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sz="7200" dirty="0" err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Thời</a:t>
            </a:r>
            <a:r>
              <a:rPr lang="en-US" sz="72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điểm</a:t>
            </a:r>
            <a:r>
              <a:rPr lang="en-US" sz="72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hiệu</a:t>
            </a:r>
            <a:r>
              <a:rPr lang="en-US" sz="72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lực</a:t>
            </a:r>
            <a:r>
              <a:rPr lang="en-US" sz="72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Thông</a:t>
            </a:r>
            <a:r>
              <a:rPr lang="en-US" sz="72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t</a:t>
            </a:r>
            <a:r>
              <a:rPr lang="vi-VN" sz="72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ư</a:t>
            </a:r>
            <a:r>
              <a:rPr lang="en-US" sz="72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: 01/7/2025. QĐ 07/2024/QĐ-</a:t>
            </a:r>
            <a:r>
              <a:rPr lang="en-US" sz="7200" dirty="0" err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TTg</a:t>
            </a:r>
            <a:r>
              <a:rPr lang="en-US" sz="72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của</a:t>
            </a:r>
            <a:r>
              <a:rPr lang="en-US" sz="72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TTCP </a:t>
            </a:r>
            <a:r>
              <a:rPr lang="en-US" sz="7200" dirty="0" err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hết</a:t>
            </a:r>
            <a:r>
              <a:rPr lang="en-US" sz="72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hiệu</a:t>
            </a:r>
            <a:r>
              <a:rPr lang="en-US" sz="72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lực</a:t>
            </a:r>
            <a:r>
              <a:rPr lang="en-US" sz="72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cùng</a:t>
            </a:r>
            <a:r>
              <a:rPr lang="en-US" sz="72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thời</a:t>
            </a:r>
            <a:r>
              <a:rPr lang="en-US" sz="72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điểm</a:t>
            </a:r>
            <a:r>
              <a:rPr lang="en-US" sz="72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Thông</a:t>
            </a:r>
            <a:r>
              <a:rPr lang="en-US" sz="72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t</a:t>
            </a:r>
            <a:r>
              <a:rPr lang="vi-VN" sz="72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ư</a:t>
            </a:r>
            <a:r>
              <a:rPr lang="en-US" sz="72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42 </a:t>
            </a:r>
            <a:r>
              <a:rPr lang="en-US" sz="7200" dirty="0" err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có</a:t>
            </a:r>
            <a:r>
              <a:rPr lang="en-US" sz="72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hiệu</a:t>
            </a:r>
            <a:r>
              <a:rPr lang="en-US" sz="72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lực</a:t>
            </a:r>
            <a:r>
              <a:rPr lang="en-US" sz="72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theo</a:t>
            </a:r>
            <a:r>
              <a:rPr lang="en-US" sz="72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khoản</a:t>
            </a:r>
            <a:r>
              <a:rPr lang="en-US" sz="72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5 </a:t>
            </a:r>
            <a:r>
              <a:rPr lang="en-US" sz="7200" dirty="0" err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Điều</a:t>
            </a:r>
            <a:r>
              <a:rPr lang="en-US" sz="72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61 NĐ 146/2025.</a:t>
            </a:r>
          </a:p>
          <a:p>
            <a:pPr marL="0" lvl="0" indent="0" algn="just">
              <a:spcAft>
                <a:spcPts val="2000"/>
              </a:spcAft>
              <a:buNone/>
              <a:defRPr/>
            </a:pPr>
            <a:endParaRPr lang="en-US" sz="1600" b="1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F302AAB-86D5-4CAD-8978-864DF3DE2DD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383044" y="1562470"/>
          <a:ext cx="5195703" cy="41672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7735">
                  <a:extLst>
                    <a:ext uri="{9D8B030D-6E8A-4147-A177-3AD203B41FA5}">
                      <a16:colId xmlns:a16="http://schemas.microsoft.com/office/drawing/2014/main" val="239690352"/>
                    </a:ext>
                  </a:extLst>
                </a:gridCol>
                <a:gridCol w="4777968">
                  <a:extLst>
                    <a:ext uri="{9D8B030D-6E8A-4147-A177-3AD203B41FA5}">
                      <a16:colId xmlns:a16="http://schemas.microsoft.com/office/drawing/2014/main" val="2554397118"/>
                    </a:ext>
                  </a:extLst>
                </a:gridCol>
              </a:tblGrid>
              <a:tr h="54855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AU" sz="1400">
                          <a:effectLst/>
                        </a:rPr>
                        <a:t>TT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AU" sz="1400" dirty="0" err="1">
                          <a:effectLst/>
                        </a:rPr>
                        <a:t>Sản</a:t>
                      </a:r>
                      <a:r>
                        <a:rPr lang="en-AU" sz="1400" dirty="0">
                          <a:effectLst/>
                        </a:rPr>
                        <a:t> </a:t>
                      </a:r>
                      <a:r>
                        <a:rPr lang="en-AU" sz="1400" dirty="0" err="1">
                          <a:effectLst/>
                        </a:rPr>
                        <a:t>phẩm</a:t>
                      </a:r>
                      <a:r>
                        <a:rPr lang="en-AU" sz="1400" dirty="0">
                          <a:effectLst/>
                        </a:rPr>
                        <a:t>, </a:t>
                      </a:r>
                      <a:r>
                        <a:rPr lang="en-AU" sz="1400" dirty="0" err="1">
                          <a:effectLst/>
                        </a:rPr>
                        <a:t>hàng</a:t>
                      </a:r>
                      <a:r>
                        <a:rPr lang="en-AU" sz="1400" dirty="0">
                          <a:effectLst/>
                        </a:rPr>
                        <a:t> </a:t>
                      </a:r>
                      <a:r>
                        <a:rPr lang="en-AU" sz="1400" dirty="0" err="1">
                          <a:effectLst/>
                        </a:rPr>
                        <a:t>hóa</a:t>
                      </a:r>
                      <a:r>
                        <a:rPr lang="en-AU" sz="1400" dirty="0">
                          <a:effectLst/>
                        </a:rPr>
                        <a:t>, </a:t>
                      </a:r>
                      <a:r>
                        <a:rPr lang="en-AU" sz="1400" dirty="0" err="1">
                          <a:effectLst/>
                        </a:rPr>
                        <a:t>dịch</a:t>
                      </a:r>
                      <a:r>
                        <a:rPr lang="en-AU" sz="1400" dirty="0">
                          <a:effectLst/>
                        </a:rPr>
                        <a:t> </a:t>
                      </a:r>
                      <a:r>
                        <a:rPr lang="en-AU" sz="1400" dirty="0" err="1">
                          <a:effectLst/>
                        </a:rPr>
                        <a:t>vụ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4013043"/>
                  </a:ext>
                </a:extLst>
              </a:tr>
              <a:tr h="54855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AU" sz="1400">
                          <a:effectLst/>
                        </a:rPr>
                        <a:t>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AU" sz="1400">
                          <a:effectLst/>
                        </a:rPr>
                        <a:t>Cung cấp điện phục vụ mục đích sinh hoạt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77565701"/>
                  </a:ext>
                </a:extLst>
              </a:tr>
              <a:tr h="28312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AU" sz="1400">
                          <a:effectLst/>
                        </a:rPr>
                        <a:t>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AU" sz="1400">
                          <a:effectLst/>
                        </a:rPr>
                        <a:t>Cung cấp nước sinh hoạt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25242873"/>
                  </a:ext>
                </a:extLst>
              </a:tr>
              <a:tr h="28312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AU" sz="1400">
                          <a:effectLst/>
                        </a:rPr>
                        <a:t>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AU" sz="1400">
                          <a:effectLst/>
                        </a:rPr>
                        <a:t>Truyền hình trả tiền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24540451"/>
                  </a:ext>
                </a:extLst>
              </a:tr>
              <a:tr h="82283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AU" sz="1400">
                          <a:effectLst/>
                        </a:rPr>
                        <a:t>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AU" sz="1400">
                          <a:effectLst/>
                        </a:rPr>
                        <a:t>Dịch vụ viễn thông di động mặt đất (dịch vụ thoại, dịch vụ nhắn tin, dịch vụ truy nhập Internet)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69839269"/>
                  </a:ext>
                </a:extLst>
              </a:tr>
              <a:tr h="56624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AU" sz="1400">
                          <a:effectLst/>
                        </a:rPr>
                        <a:t>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AU" sz="1400">
                          <a:effectLst/>
                        </a:rPr>
                        <a:t>Dịch vụ viễn thông cố định mặt đất (dịch vụ thoại, dịch vụ truy nhập Internet)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36561730"/>
                  </a:ext>
                </a:extLst>
              </a:tr>
              <a:tr h="54855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AU" sz="1400">
                          <a:effectLst/>
                        </a:rPr>
                        <a:t>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AU" sz="1400">
                          <a:effectLst/>
                        </a:rPr>
                        <a:t>Vận chuyển hành khách đường hàng không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5172778"/>
                  </a:ext>
                </a:extLst>
              </a:tr>
              <a:tr h="28312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AU" sz="1400">
                          <a:effectLst/>
                        </a:rPr>
                        <a:t>7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AU" sz="1400">
                          <a:effectLst/>
                        </a:rPr>
                        <a:t>Vận chuyển hành khách đường sắt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99258797"/>
                  </a:ext>
                </a:extLst>
              </a:tr>
              <a:tr h="28312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AU" sz="1400">
                          <a:effectLst/>
                        </a:rPr>
                        <a:t>8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AU" sz="1400" dirty="0" err="1">
                          <a:effectLst/>
                        </a:rPr>
                        <a:t>Mua</a:t>
                      </a:r>
                      <a:r>
                        <a:rPr lang="en-AU" sz="1400" dirty="0">
                          <a:effectLst/>
                        </a:rPr>
                        <a:t> </a:t>
                      </a:r>
                      <a:r>
                        <a:rPr lang="en-AU" sz="1400" dirty="0" err="1">
                          <a:effectLst/>
                        </a:rPr>
                        <a:t>bán</a:t>
                      </a:r>
                      <a:r>
                        <a:rPr lang="en-AU" sz="1400" dirty="0">
                          <a:effectLst/>
                        </a:rPr>
                        <a:t> </a:t>
                      </a:r>
                      <a:r>
                        <a:rPr lang="en-AU" sz="1400" dirty="0" err="1">
                          <a:effectLst/>
                        </a:rPr>
                        <a:t>căn</a:t>
                      </a:r>
                      <a:r>
                        <a:rPr lang="en-AU" sz="1400" dirty="0">
                          <a:effectLst/>
                        </a:rPr>
                        <a:t> </a:t>
                      </a:r>
                      <a:r>
                        <a:rPr lang="en-AU" sz="1400" dirty="0" err="1">
                          <a:effectLst/>
                        </a:rPr>
                        <a:t>hộ</a:t>
                      </a:r>
                      <a:r>
                        <a:rPr lang="en-AU" sz="1400" dirty="0">
                          <a:effectLst/>
                        </a:rPr>
                        <a:t> </a:t>
                      </a:r>
                      <a:r>
                        <a:rPr lang="en-AU" sz="1400" dirty="0" err="1">
                          <a:effectLst/>
                        </a:rPr>
                        <a:t>chung</a:t>
                      </a:r>
                      <a:r>
                        <a:rPr lang="en-AU" sz="1400" dirty="0">
                          <a:effectLst/>
                        </a:rPr>
                        <a:t> </a:t>
                      </a:r>
                      <a:r>
                        <a:rPr lang="en-AU" sz="1400" dirty="0" err="1">
                          <a:effectLst/>
                        </a:rPr>
                        <a:t>cư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912643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4744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8019111" cy="640080"/>
          </a:xfrm>
        </p:spPr>
        <p:txBody>
          <a:bodyPr>
            <a:norm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PHÂN QUYỀN (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- UBND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Content Placeholder 17"/>
          <p:cNvSpPr txBox="1">
            <a:spLocks/>
          </p:cNvSpPr>
          <p:nvPr/>
        </p:nvSpPr>
        <p:spPr>
          <a:xfrm>
            <a:off x="541609" y="1455491"/>
            <a:ext cx="5110161" cy="471149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vi-VN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3" name="Group 32" descr="Small circle with number 2 inside  indicating step 2"/>
          <p:cNvGrpSpPr/>
          <p:nvPr/>
        </p:nvGrpSpPr>
        <p:grpSpPr bwMode="blackWhite">
          <a:xfrm>
            <a:off x="532093" y="2913866"/>
            <a:ext cx="558179" cy="413209"/>
            <a:chOff x="6950898" y="711274"/>
            <a:chExt cx="558179" cy="413209"/>
          </a:xfrm>
        </p:grpSpPr>
        <p:sp>
          <p:nvSpPr>
            <p:cNvPr id="34" name="Oval 33" descr="Small circle"/>
            <p:cNvSpPr/>
            <p:nvPr/>
          </p:nvSpPr>
          <p:spPr bwMode="blackWhite">
            <a:xfrm>
              <a:off x="7025069" y="711274"/>
              <a:ext cx="409838" cy="409838"/>
            </a:xfrm>
            <a:prstGeom prst="ellipse">
              <a:avLst/>
            </a:prstGeom>
            <a:solidFill>
              <a:srgbClr val="D247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TextBox 34" descr="Number 2"/>
            <p:cNvSpPr txBox="1">
              <a:spLocks noChangeAspect="1"/>
            </p:cNvSpPr>
            <p:nvPr/>
          </p:nvSpPr>
          <p:spPr bwMode="blackWhite">
            <a:xfrm>
              <a:off x="6950898" y="755151"/>
              <a:ext cx="55817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1</a:t>
              </a:r>
            </a:p>
          </p:txBody>
        </p:sp>
      </p:grpSp>
      <p:sp>
        <p:nvSpPr>
          <p:cNvPr id="36" name="Content Placeholder 17"/>
          <p:cNvSpPr txBox="1">
            <a:spLocks/>
          </p:cNvSpPr>
          <p:nvPr/>
        </p:nvSpPr>
        <p:spPr>
          <a:xfrm>
            <a:off x="1066040" y="2865754"/>
            <a:ext cx="4585730" cy="76391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lnSpc>
                <a:spcPct val="170000"/>
              </a:lnSpc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sz="7200" dirty="0">
                <a:solidFill>
                  <a:schemeClr val="tx1"/>
                </a:solidFill>
                <a:sym typeface="Wingdings" panose="05000000000000000000" pitchFamily="2" charset="2"/>
              </a:rPr>
              <a:t>T</a:t>
            </a:r>
            <a:r>
              <a:rPr lang="vi-VN" sz="7200" dirty="0">
                <a:solidFill>
                  <a:schemeClr val="tx1"/>
                </a:solidFill>
                <a:sym typeface="Wingdings" panose="05000000000000000000" pitchFamily="2" charset="2"/>
              </a:rPr>
              <a:t>rường hợp tỉnh </a:t>
            </a:r>
            <a:r>
              <a:rPr lang="vi-VN" sz="7200" b="1" dirty="0">
                <a:solidFill>
                  <a:schemeClr val="tx1"/>
                </a:solidFill>
                <a:sym typeface="Wingdings" panose="05000000000000000000" pitchFamily="2" charset="2"/>
              </a:rPr>
              <a:t>áp dụng đúng</a:t>
            </a:r>
            <a:r>
              <a:rPr lang="vi-VN" sz="7200" dirty="0">
                <a:solidFill>
                  <a:schemeClr val="tx1"/>
                </a:solidFill>
                <a:sym typeface="Wingdings" panose="05000000000000000000" pitchFamily="2" charset="2"/>
              </a:rPr>
              <a:t> các lĩnh vực thuộc Danh mục ban hành kèm theo </a:t>
            </a:r>
            <a:r>
              <a:rPr lang="en-US" sz="7200" dirty="0">
                <a:solidFill>
                  <a:schemeClr val="tx1"/>
                </a:solidFill>
                <a:sym typeface="Wingdings" panose="05000000000000000000" pitchFamily="2" charset="2"/>
              </a:rPr>
              <a:t>TT</a:t>
            </a:r>
            <a:r>
              <a:rPr lang="vi-VN" sz="7200" dirty="0">
                <a:solidFill>
                  <a:schemeClr val="tx1"/>
                </a:solidFill>
                <a:sym typeface="Wingdings" panose="05000000000000000000" pitchFamily="2" charset="2"/>
              </a:rPr>
              <a:t> 42 thì Chủ tịch UBND cấp tỉnh không cần ban hành Quyết định</a:t>
            </a:r>
            <a:r>
              <a:rPr lang="en-US" sz="7200" dirty="0">
                <a:solidFill>
                  <a:schemeClr val="tx1"/>
                </a:solidFill>
                <a:sym typeface="Wingdings" panose="05000000000000000000" pitchFamily="2" charset="2"/>
              </a:rPr>
              <a:t>.</a:t>
            </a:r>
            <a:r>
              <a:rPr lang="fr-FR" sz="7200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endParaRPr lang="en-US" sz="8000" dirty="0">
              <a:solidFill>
                <a:schemeClr val="tx1"/>
              </a:solidFill>
            </a:endParaRPr>
          </a:p>
          <a:p>
            <a:pPr marL="0" lvl="0" indent="0" algn="just">
              <a:spcAft>
                <a:spcPts val="2000"/>
              </a:spcAft>
              <a:buNone/>
              <a:defRPr/>
            </a:pPr>
            <a:endParaRPr lang="en-US" sz="1600" b="1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37" name="Group 36" descr="Small circle with number 4 inside  indicating step 4"/>
          <p:cNvGrpSpPr/>
          <p:nvPr/>
        </p:nvGrpSpPr>
        <p:grpSpPr bwMode="blackWhite">
          <a:xfrm>
            <a:off x="514513" y="4674378"/>
            <a:ext cx="558179" cy="409838"/>
            <a:chOff x="6963483" y="167038"/>
            <a:chExt cx="558179" cy="409838"/>
          </a:xfrm>
        </p:grpSpPr>
        <p:sp>
          <p:nvSpPr>
            <p:cNvPr id="38" name="Oval 37" descr="Small circle"/>
            <p:cNvSpPr/>
            <p:nvPr/>
          </p:nvSpPr>
          <p:spPr bwMode="blackWhite">
            <a:xfrm>
              <a:off x="7025069" y="167038"/>
              <a:ext cx="409838" cy="409838"/>
            </a:xfrm>
            <a:prstGeom prst="ellipse">
              <a:avLst/>
            </a:prstGeom>
            <a:solidFill>
              <a:srgbClr val="D247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TextBox 38" descr="Number 4"/>
            <p:cNvSpPr txBox="1">
              <a:spLocks noChangeAspect="1"/>
            </p:cNvSpPr>
            <p:nvPr/>
          </p:nvSpPr>
          <p:spPr bwMode="blackWhite">
            <a:xfrm>
              <a:off x="6963483" y="167038"/>
              <a:ext cx="55817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2</a:t>
              </a:r>
            </a:p>
          </p:txBody>
        </p:sp>
      </p:grpSp>
      <p:sp>
        <p:nvSpPr>
          <p:cNvPr id="40" name="Content Placeholder 17"/>
          <p:cNvSpPr txBox="1">
            <a:spLocks/>
          </p:cNvSpPr>
          <p:nvPr/>
        </p:nvSpPr>
        <p:spPr>
          <a:xfrm>
            <a:off x="986657" y="4674880"/>
            <a:ext cx="4628680" cy="1089646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lnSpc>
                <a:spcPct val="170000"/>
              </a:lnSpc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sz="72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</a:t>
            </a:r>
            <a:r>
              <a:rPr lang="vi-VN" sz="72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rường hợp tỉnh cần </a:t>
            </a:r>
            <a:r>
              <a:rPr lang="vi-VN" sz="72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bổ sung</a:t>
            </a:r>
            <a:r>
              <a:rPr lang="vi-VN" sz="72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thêm lĩnh vực khác ngoài Thông tư 42 thì </a:t>
            </a:r>
            <a:r>
              <a:rPr lang="en-US" sz="72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CT UBND </a:t>
            </a:r>
            <a:r>
              <a:rPr lang="en-US" sz="7200" dirty="0" err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tỉnh</a:t>
            </a:r>
            <a:r>
              <a:rPr lang="en-US" sz="72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vi-VN" sz="72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ban hành Quyết định cho riêng lĩnh vực đó và áp dụng riêng trong tỉnh mình</a:t>
            </a:r>
            <a:r>
              <a:rPr lang="en-US" sz="72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marL="0" lvl="0" indent="0" algn="just">
              <a:spcAft>
                <a:spcPts val="2000"/>
              </a:spcAft>
              <a:buNone/>
              <a:defRPr/>
            </a:pPr>
            <a:endParaRPr lang="en-US" sz="1600" b="1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FA345A2-9C8F-4250-82F9-0447849EB9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5895" y="2494522"/>
            <a:ext cx="6013472" cy="350293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6096423-51E5-4E66-A049-822617475C6C}"/>
              </a:ext>
            </a:extLst>
          </p:cNvPr>
          <p:cNvSpPr/>
          <p:nvPr/>
        </p:nvSpPr>
        <p:spPr>
          <a:xfrm>
            <a:off x="663721" y="1312016"/>
            <a:ext cx="10986670" cy="1441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b="1" dirty="0" err="1">
                <a:latin typeface="Segoe UI" panose="020B0502040204020203" pitchFamily="34" charset="0"/>
                <a:cs typeface="Segoe UI" panose="020B0502040204020203" pitchFamily="34" charset="0"/>
              </a:rPr>
              <a:t>Chủ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b="1" dirty="0" err="1">
                <a:latin typeface="Segoe UI" panose="020B0502040204020203" pitchFamily="34" charset="0"/>
                <a:cs typeface="Segoe UI" panose="020B0502040204020203" pitchFamily="34" charset="0"/>
              </a:rPr>
              <a:t>tịch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 UBND </a:t>
            </a:r>
            <a:r>
              <a:rPr lang="en-US" b="1" dirty="0" err="1">
                <a:latin typeface="Segoe UI" panose="020B0502040204020203" pitchFamily="34" charset="0"/>
                <a:cs typeface="Segoe UI" panose="020B0502040204020203" pitchFamily="34" charset="0"/>
              </a:rPr>
              <a:t>cấp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b="1" dirty="0" err="1">
                <a:latin typeface="Segoe UI" panose="020B0502040204020203" pitchFamily="34" charset="0"/>
                <a:cs typeface="Segoe UI" panose="020B0502040204020203" pitchFamily="34" charset="0"/>
              </a:rPr>
              <a:t>tỉnh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 ban </a:t>
            </a:r>
            <a:r>
              <a:rPr lang="en-US" b="1" dirty="0" err="1">
                <a:latin typeface="Segoe UI" panose="020B0502040204020203" pitchFamily="34" charset="0"/>
                <a:cs typeface="Segoe UI" panose="020B0502040204020203" pitchFamily="34" charset="0"/>
              </a:rPr>
              <a:t>hành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b="1" dirty="0" err="1">
                <a:latin typeface="Segoe UI" panose="020B0502040204020203" pitchFamily="34" charset="0"/>
                <a:cs typeface="Segoe UI" panose="020B0502040204020203" pitchFamily="34" charset="0"/>
              </a:rPr>
              <a:t>sửa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b="1" dirty="0" err="1">
                <a:latin typeface="Segoe UI" panose="020B0502040204020203" pitchFamily="34" charset="0"/>
                <a:cs typeface="Segoe UI" panose="020B0502040204020203" pitchFamily="34" charset="0"/>
              </a:rPr>
              <a:t>đổi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b="1" dirty="0" err="1">
                <a:latin typeface="Segoe UI" panose="020B0502040204020203" pitchFamily="34" charset="0"/>
                <a:cs typeface="Segoe UI" panose="020B0502040204020203" pitchFamily="34" charset="0"/>
              </a:rPr>
              <a:t>Danh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b="1" dirty="0" err="1">
                <a:latin typeface="Segoe UI" panose="020B0502040204020203" pitchFamily="34" charset="0"/>
                <a:cs typeface="Segoe UI" panose="020B0502040204020203" pitchFamily="34" charset="0"/>
              </a:rPr>
              <a:t>mục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b="1" dirty="0" err="1">
                <a:latin typeface="Segoe UI" panose="020B0502040204020203" pitchFamily="34" charset="0"/>
                <a:cs typeface="Segoe UI" panose="020B0502040204020203" pitchFamily="34" charset="0"/>
              </a:rPr>
              <a:t>phải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b="1" dirty="0" err="1">
                <a:latin typeface="Segoe UI" panose="020B0502040204020203" pitchFamily="34" charset="0"/>
                <a:cs typeface="Segoe UI" panose="020B0502040204020203" pitchFamily="34" charset="0"/>
              </a:rPr>
              <a:t>đăng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b="1" dirty="0" err="1">
                <a:latin typeface="Segoe UI" panose="020B0502040204020203" pitchFamily="34" charset="0"/>
                <a:cs typeface="Segoe UI" panose="020B0502040204020203" pitchFamily="34" charset="0"/>
              </a:rPr>
              <a:t>ký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b="1" dirty="0" err="1">
                <a:latin typeface="Segoe UI" panose="020B0502040204020203" pitchFamily="34" charset="0"/>
                <a:cs typeface="Segoe UI" panose="020B0502040204020203" pitchFamily="34" charset="0"/>
              </a:rPr>
              <a:t>tùy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b="1" dirty="0" err="1">
                <a:latin typeface="Segoe UI" panose="020B0502040204020203" pitchFamily="34" charset="0"/>
                <a:cs typeface="Segoe UI" panose="020B0502040204020203" pitchFamily="34" charset="0"/>
              </a:rPr>
              <a:t>theo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b="1" dirty="0" err="1">
                <a:latin typeface="Segoe UI" panose="020B0502040204020203" pitchFamily="34" charset="0"/>
                <a:cs typeface="Segoe UI" panose="020B0502040204020203" pitchFamily="34" charset="0"/>
              </a:rPr>
              <a:t>điều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b="1" dirty="0" err="1">
                <a:latin typeface="Segoe UI" panose="020B0502040204020203" pitchFamily="34" charset="0"/>
                <a:cs typeface="Segoe UI" panose="020B0502040204020203" pitchFamily="34" charset="0"/>
              </a:rPr>
              <a:t>kiện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 KT-XH </a:t>
            </a:r>
            <a:r>
              <a:rPr lang="en-US" b="1" dirty="0" err="1">
                <a:latin typeface="Segoe UI" panose="020B0502040204020203" pitchFamily="34" charset="0"/>
                <a:cs typeface="Segoe UI" panose="020B0502040204020203" pitchFamily="34" charset="0"/>
              </a:rPr>
              <a:t>và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b="1" dirty="0" err="1">
                <a:latin typeface="Segoe UI" panose="020B0502040204020203" pitchFamily="34" charset="0"/>
                <a:cs typeface="Segoe UI" panose="020B0502040204020203" pitchFamily="34" charset="0"/>
              </a:rPr>
              <a:t>nhu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b="1" dirty="0" err="1">
                <a:latin typeface="Segoe UI" panose="020B0502040204020203" pitchFamily="34" charset="0"/>
                <a:cs typeface="Segoe UI" panose="020B0502040204020203" pitchFamily="34" charset="0"/>
              </a:rPr>
              <a:t>cầu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vi-VN" b="1" dirty="0">
                <a:latin typeface="Segoe UI" panose="020B0502040204020203" pitchFamily="34" charset="0"/>
                <a:cs typeface="Segoe UI" panose="020B0502040204020203" pitchFamily="34" charset="0"/>
              </a:rPr>
              <a:t>bảo vệ 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QL NTD</a:t>
            </a:r>
            <a:r>
              <a:rPr lang="vi-VN" b="1" dirty="0">
                <a:latin typeface="Segoe UI" panose="020B0502040204020203" pitchFamily="34" charset="0"/>
                <a:cs typeface="Segoe UI" panose="020B0502040204020203" pitchFamily="34" charset="0"/>
              </a:rPr>
              <a:t> trong từng thời kỳ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 (</a:t>
            </a:r>
            <a:r>
              <a:rPr lang="en-US" b="1" dirty="0" err="1">
                <a:latin typeface="Segoe UI" panose="020B0502040204020203" pitchFamily="34" charset="0"/>
                <a:cs typeface="Segoe UI" panose="020B0502040204020203" pitchFamily="34" charset="0"/>
              </a:rPr>
              <a:t>Khoản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 1 </a:t>
            </a:r>
            <a:r>
              <a:rPr lang="en-US" b="1" dirty="0" err="1">
                <a:latin typeface="Segoe UI" panose="020B0502040204020203" pitchFamily="34" charset="0"/>
                <a:cs typeface="Segoe UI" panose="020B0502040204020203" pitchFamily="34" charset="0"/>
              </a:rPr>
              <a:t>Điều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 28 </a:t>
            </a:r>
            <a:r>
              <a:rPr lang="en-US" b="1" dirty="0" err="1">
                <a:latin typeface="Segoe UI" panose="020B0502040204020203" pitchFamily="34" charset="0"/>
                <a:cs typeface="Segoe UI" panose="020B0502040204020203" pitchFamily="34" charset="0"/>
              </a:rPr>
              <a:t>Luật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 BVQLNTD). 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Theo </a:t>
            </a:r>
            <a:r>
              <a:rPr lang="en-US" b="1" dirty="0" err="1">
                <a:latin typeface="Segoe UI" panose="020B0502040204020203" pitchFamily="34" charset="0"/>
                <a:cs typeface="Segoe UI" panose="020B0502040204020203" pitchFamily="34" charset="0"/>
              </a:rPr>
              <a:t>đó</a:t>
            </a:r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69611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E5DDD8-7E9B-D4B5-972C-938EA7A702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0B37F-B7B6-F205-0CA6-30A8F5A57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PHÂN CẤP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D64A5F-48F7-6E0A-4EF2-5CD01D86FD5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39495" y="1435608"/>
            <a:ext cx="11087823" cy="4744298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47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146/2025/NĐ-CP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Nhiệm vụ, quyền hạn của Bộ Công Thương về 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tiếp nhận hồ sơ đăng ký hợp đồng theo mẫu, điều kiện giao dịch chung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quy định tại khoản 1 Điều 7 của Nghị định số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 tooltip="Nghị định 55/2024/NĐ-CP"/>
              </a:rPr>
              <a:t>55/2024/NĐ-CP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Ủy ban nhân dân cấp tỉnh thực hiện.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Nhiệm vụ, quyền hạn của Bộ Công Thương về 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tiếp nhận thông báo của tổ chức, cá nhân kinh doanh về tình hình đăng ký và áp dụng hợp đồng theo mẫu, điều kiện giao dịch chung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 quy định tại khoản 3 Điều 7 của Nghị định số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 tooltip="Nghị định 55/2024/NĐ-CP"/>
              </a:rPr>
              <a:t>55/2024/NĐ-CP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Ủy ban nhân dân cấp tỉnh thực hiện.</a:t>
            </a:r>
          </a:p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4459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III. H</a:t>
            </a: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ỚNG DẪN NỘI DUNG THỰC THI</a:t>
            </a:r>
          </a:p>
        </p:txBody>
      </p:sp>
      <p:sp>
        <p:nvSpPr>
          <p:cNvPr id="25" name="Content Placeholder 17"/>
          <p:cNvSpPr txBox="1">
            <a:spLocks/>
          </p:cNvSpPr>
          <p:nvPr/>
        </p:nvSpPr>
        <p:spPr>
          <a:xfrm>
            <a:off x="363985" y="1455491"/>
            <a:ext cx="5326601" cy="33779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ts val="27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CV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4863/BCT-CT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02/7/2025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BCT v</a:t>
            </a:r>
            <a:r>
              <a:rPr lang="vi-VN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/v hướng dẫn một số vấn đề thực thi Nghị định số 55/2024/NĐ-CP theo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Nghị định số 146/2025/NĐ-CP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E89AFB98-6997-4ACC-B361-41B9C17AAA33}"/>
              </a:ext>
            </a:extLst>
          </p:cNvPr>
          <p:cNvSpPr txBox="1">
            <a:spLocks/>
          </p:cNvSpPr>
          <p:nvPr/>
        </p:nvSpPr>
        <p:spPr>
          <a:xfrm>
            <a:off x="363985" y="3594778"/>
            <a:ext cx="5326601" cy="76391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01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06 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kèm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55/2024/NĐ-CP:</a:t>
            </a:r>
          </a:p>
          <a:p>
            <a:pPr marL="0" indent="0" algn="just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Cụm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vi-VN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Quyết định số… của Thủ tướng Chính phủ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đ</a:t>
            </a:r>
            <a:r>
              <a:rPr lang="vi-VN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vi-VN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Thông tư số… ngày…tháng…năm… của Bộ Công Thương/ Quyết định số ngày…tháng…năm… của Ủy ban nhân dân....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vi-VN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spcAft>
                <a:spcPts val="2000"/>
              </a:spcAft>
              <a:buNone/>
              <a:defRPr/>
            </a:pPr>
            <a:endParaRPr lang="en-US" sz="1600" b="1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77D9545-7424-49A9-9343-F409BC7DA7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7017" y="1238099"/>
            <a:ext cx="6054572" cy="319185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5B9C0C4-F9AB-4054-990F-9F8BC6A827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7017" y="4563122"/>
            <a:ext cx="6054572" cy="1961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8158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A2E5E5-C8A9-9AA5-351D-FF2114536A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0B75BDA-2EAC-3080-B17C-DE3569BFD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7" y="448056"/>
            <a:ext cx="7410010" cy="64008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III. H</a:t>
            </a: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ỚNG DẪN NỘI DUNG THỰC THI (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5" name="Content Placeholder 17">
            <a:extLst>
              <a:ext uri="{FF2B5EF4-FFF2-40B4-BE49-F238E27FC236}">
                <a16:creationId xmlns:a16="http://schemas.microsoft.com/office/drawing/2014/main" id="{C58CC1F7-8F3D-AFE1-77C6-670713D761D5}"/>
              </a:ext>
            </a:extLst>
          </p:cNvPr>
          <p:cNvSpPr txBox="1">
            <a:spLocks/>
          </p:cNvSpPr>
          <p:nvPr/>
        </p:nvSpPr>
        <p:spPr>
          <a:xfrm>
            <a:off x="281702" y="1349093"/>
            <a:ext cx="5630250" cy="15208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9F973E58-0A88-4C21-A907-5A9EB7D53F33}"/>
              </a:ext>
            </a:extLst>
          </p:cNvPr>
          <p:cNvSpPr txBox="1">
            <a:spLocks/>
          </p:cNvSpPr>
          <p:nvPr/>
        </p:nvSpPr>
        <p:spPr>
          <a:xfrm>
            <a:off x="227861" y="1517768"/>
            <a:ext cx="5258539" cy="143260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7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02 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kèm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55/2024/NĐ-CP:</a:t>
            </a:r>
          </a:p>
          <a:p>
            <a:pPr algn="just">
              <a:lnSpc>
                <a:spcPct val="17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7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h</a:t>
            </a:r>
            <a:r>
              <a:rPr lang="vi-VN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ớng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BCT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(1)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ký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”;</a:t>
            </a:r>
          </a:p>
          <a:p>
            <a:pPr algn="just">
              <a:lnSpc>
                <a:spcPct val="17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7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Phạm vi </a:t>
            </a:r>
            <a:r>
              <a:rPr lang="en-US" sz="7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doanh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QLNN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BVQLNTD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UBND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ký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DN. </a:t>
            </a:r>
          </a:p>
          <a:p>
            <a:pPr marL="0" indent="0" algn="just">
              <a:lnSpc>
                <a:spcPct val="17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DN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có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đăng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ký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tại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bất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kỳ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địa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</a:t>
            </a:r>
            <a:r>
              <a:rPr lang="vi-VN" sz="7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ư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ơng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nào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và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áp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dụng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trên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phạm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vi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toàn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quốc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</a:t>
            </a: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vi-VN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spcAft>
                <a:spcPts val="2000"/>
              </a:spcAft>
              <a:buNone/>
              <a:defRPr/>
            </a:pPr>
            <a:endParaRPr lang="en-US" sz="1600" b="1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A1DA8D5-C834-9391-F0F2-70B02A74B7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6097" y="1260827"/>
            <a:ext cx="6205492" cy="240986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056E64F-DC63-DB5F-9D27-120A97E5B3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6097" y="3773010"/>
            <a:ext cx="6205493" cy="3015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4471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elcome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0001108_Welcome to Powerpoint 2016_CLR_v2" id="{CAB9082A-965C-42BE-8170-C940D3319B60}" vid="{82B84162-888A-4FD2-BEC9-B29B6DB2C73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8a52e8c320b9a064ae3583ae3861c9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8020cb39231a0945110f9cd888b521a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7EE8C63A-4744-4DE4-BB49-0FF0B5375C6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D7FC771-7DFE-49DA-B577-71181BFBCB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50072C5-DDE0-4258-BA7A-4D4B80DFA632}">
  <ds:schemaRefs>
    <ds:schemaRef ds:uri="http://purl.org/dc/terms/"/>
    <ds:schemaRef ds:uri="http://www.w3.org/XML/1998/namespace"/>
    <ds:schemaRef ds:uri="http://purl.org/dc/dcmitype/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16c05727-aa75-4e4a-9b5f-8a80a1165891"/>
    <ds:schemaRef ds:uri="71af3243-3dd4-4a8d-8c0d-dd76da1f02a5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Welcome to PowerPoint</Template>
  <TotalTime>686</TotalTime>
  <Words>1054</Words>
  <Application>Microsoft Office PowerPoint</Application>
  <PresentationFormat>Widescreen</PresentationFormat>
  <Paragraphs>88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Calibri</vt:lpstr>
      <vt:lpstr>Segoe UI</vt:lpstr>
      <vt:lpstr>Segoe UI Light</vt:lpstr>
      <vt:lpstr>Segoe UI Semibold</vt:lpstr>
      <vt:lpstr>Times New Roman</vt:lpstr>
      <vt:lpstr>Verdana</vt:lpstr>
      <vt:lpstr>Wingdings</vt:lpstr>
      <vt:lpstr>WelcomeDoc</vt:lpstr>
      <vt:lpstr>NỘI DUNG PHÂN CẤP, PHÂN QUYỀN</vt:lpstr>
      <vt:lpstr>KIỂM SOÁT HĐTM, ĐKGDC:</vt:lpstr>
      <vt:lpstr>PowerPoint Presentation</vt:lpstr>
      <vt:lpstr>I. PHÂN QUYỀN (Tiếp) - Cơ sở thực hiện</vt:lpstr>
      <vt:lpstr>I. PHÂN QUYỀN (Tiếp) - Bộ trưởng BCT</vt:lpstr>
      <vt:lpstr>I. PHÂN QUYỀN (Tiếp) - UBND cấp tỉnh</vt:lpstr>
      <vt:lpstr>II. PHÂN CẤP</vt:lpstr>
      <vt:lpstr>III. HƯỚNG DẪN NỘI DUNG THỰC THI</vt:lpstr>
      <vt:lpstr>III. HƯỚNG DẪN NỘI DUNG THỰC THI (Tiếp)</vt:lpstr>
      <vt:lpstr>III. HƯỚNG DẪN NỘI DUNG THỰC THI (Tiếp)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NỘI DUNG PHÂN CẤP, PHÂN QUYỀN</dc:title>
  <dc:creator>Cali Pham</dc:creator>
  <cp:keywords/>
  <cp:lastModifiedBy>Loantd</cp:lastModifiedBy>
  <cp:revision>67</cp:revision>
  <dcterms:created xsi:type="dcterms:W3CDTF">2025-06-19T02:13:17Z</dcterms:created>
  <dcterms:modified xsi:type="dcterms:W3CDTF">2025-08-12T04:00:17Z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