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49" r:id="rId4"/>
  </p:sldMasterIdLst>
  <p:notesMasterIdLst>
    <p:notesMasterId r:id="rId31"/>
  </p:notesMasterIdLst>
  <p:handoutMasterIdLst>
    <p:handoutMasterId r:id="rId32"/>
  </p:handoutMasterIdLst>
  <p:sldIdLst>
    <p:sldId id="256" r:id="rId5"/>
    <p:sldId id="303" r:id="rId6"/>
    <p:sldId id="316" r:id="rId7"/>
    <p:sldId id="277" r:id="rId8"/>
    <p:sldId id="301" r:id="rId9"/>
    <p:sldId id="276" r:id="rId10"/>
    <p:sldId id="296" r:id="rId11"/>
    <p:sldId id="294" r:id="rId12"/>
    <p:sldId id="292" r:id="rId13"/>
    <p:sldId id="282" r:id="rId14"/>
    <p:sldId id="314" r:id="rId15"/>
    <p:sldId id="304" r:id="rId16"/>
    <p:sldId id="305" r:id="rId17"/>
    <p:sldId id="300" r:id="rId18"/>
    <p:sldId id="299" r:id="rId19"/>
    <p:sldId id="302" r:id="rId20"/>
    <p:sldId id="306" r:id="rId21"/>
    <p:sldId id="317" r:id="rId22"/>
    <p:sldId id="307" r:id="rId23"/>
    <p:sldId id="308" r:id="rId24"/>
    <p:sldId id="309" r:id="rId25"/>
    <p:sldId id="310" r:id="rId26"/>
    <p:sldId id="311" r:id="rId27"/>
    <p:sldId id="312" r:id="rId28"/>
    <p:sldId id="313" r:id="rId29"/>
    <p:sldId id="285" r:id="rId30"/>
  </p:sldIdLst>
  <p:sldSz cx="12192000" cy="6858000"/>
  <p:notesSz cx="6858000" cy="9144000"/>
  <p:embeddedFontLst>
    <p:embeddedFont>
      <p:font typeface="Cambria" panose="02040503050406030204" pitchFamily="18" charset="0"/>
      <p:regular r:id="rId33"/>
      <p:bold r:id="rId34"/>
      <p:italic r:id="rId35"/>
      <p:boldItalic r:id="rId36"/>
    </p:embeddedFont>
  </p:embeddedFont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865" userDrawn="1">
          <p15:clr>
            <a:srgbClr val="A4A3A4"/>
          </p15:clr>
        </p15:guide>
        <p15:guide id="3" pos="7513" userDrawn="1">
          <p15:clr>
            <a:srgbClr val="A4A3A4"/>
          </p15:clr>
        </p15:guide>
        <p15:guide id="4" pos="144"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A500"/>
    <a:srgbClr val="C88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088" autoAdjust="0"/>
  </p:normalViewPr>
  <p:slideViewPr>
    <p:cSldViewPr snapToGrid="0" showGuides="1">
      <p:cViewPr varScale="1">
        <p:scale>
          <a:sx n="57" d="100"/>
          <a:sy n="57" d="100"/>
        </p:scale>
        <p:origin x="989" y="62"/>
      </p:cViewPr>
      <p:guideLst>
        <p:guide orient="horz" pos="2328"/>
        <p:guide pos="3865"/>
        <p:guide pos="7513"/>
        <p:guide pos="144"/>
        <p:guide orient="horz" pos="624"/>
        <p:guide orient="horz" pos="4056"/>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65D3EB-CBDD-4100-83B7-3BFE0A8F41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72B4595-A79D-4567-9FE1-DCF31A42B3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E5C0719-993D-42E1-80ED-8F01056F36C2}" type="datetimeFigureOut">
              <a:rPr lang="en-US" smtClean="0"/>
              <a:t>8/19/2025</a:t>
            </a:fld>
            <a:endParaRPr lang="en-US" dirty="0"/>
          </a:p>
        </p:txBody>
      </p:sp>
      <p:sp>
        <p:nvSpPr>
          <p:cNvPr id="4" name="Footer Placeholder 3">
            <a:extLst>
              <a:ext uri="{FF2B5EF4-FFF2-40B4-BE49-F238E27FC236}">
                <a16:creationId xmlns:a16="http://schemas.microsoft.com/office/drawing/2014/main" id="{850E452F-E862-4273-987C-980229E532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3EE394C-9AD7-48EA-AB0F-18032A3E097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0421AD-3AC0-48CB-8727-BB447FD2264E}" type="slidenum">
              <a:rPr lang="en-US" smtClean="0"/>
              <a:t>‹#›</a:t>
            </a:fld>
            <a:endParaRPr lang="en-US" dirty="0"/>
          </a:p>
        </p:txBody>
      </p:sp>
    </p:spTree>
    <p:extLst>
      <p:ext uri="{BB962C8B-B14F-4D97-AF65-F5344CB8AC3E}">
        <p14:creationId xmlns:p14="http://schemas.microsoft.com/office/powerpoint/2010/main" val="3268159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D3BC9C-6C58-464F-B94E-FD73C5FB016E}" type="datetimeFigureOut">
              <a:rPr lang="en-US" smtClean="0"/>
              <a:t>8/19/2025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60DC36-8EFA-4378-9855-E019C55AC472}" type="slidenum">
              <a:rPr lang="en-US" smtClean="0"/>
              <a:t>‹#›</a:t>
            </a:fld>
            <a:endParaRPr lang="en-US"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a:t>
            </a:fld>
            <a:endParaRPr lang="en-US" dirty="0"/>
          </a:p>
        </p:txBody>
      </p:sp>
    </p:spTree>
    <p:extLst>
      <p:ext uri="{BB962C8B-B14F-4D97-AF65-F5344CB8AC3E}">
        <p14:creationId xmlns:p14="http://schemas.microsoft.com/office/powerpoint/2010/main" val="1773527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4</a:t>
            </a:fld>
            <a:endParaRPr lang="en-US" dirty="0"/>
          </a:p>
        </p:txBody>
      </p:sp>
    </p:spTree>
    <p:extLst>
      <p:ext uri="{BB962C8B-B14F-4D97-AF65-F5344CB8AC3E}">
        <p14:creationId xmlns:p14="http://schemas.microsoft.com/office/powerpoint/2010/main" val="2200471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6</a:t>
            </a:fld>
            <a:endParaRPr lang="en-US" dirty="0"/>
          </a:p>
        </p:txBody>
      </p:sp>
    </p:spTree>
    <p:extLst>
      <p:ext uri="{BB962C8B-B14F-4D97-AF65-F5344CB8AC3E}">
        <p14:creationId xmlns:p14="http://schemas.microsoft.com/office/powerpoint/2010/main" val="2268654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10</a:t>
            </a:fld>
            <a:endParaRPr lang="en-US" dirty="0"/>
          </a:p>
        </p:txBody>
      </p:sp>
    </p:spTree>
    <p:extLst>
      <p:ext uri="{BB962C8B-B14F-4D97-AF65-F5344CB8AC3E}">
        <p14:creationId xmlns:p14="http://schemas.microsoft.com/office/powerpoint/2010/main" val="3688625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BE60DC36-8EFA-4378-9855-E019C55AC472}" type="slidenum">
              <a:rPr lang="en-US" smtClean="0"/>
              <a:t>24</a:t>
            </a:fld>
            <a:endParaRPr lang="en-US" dirty="0"/>
          </a:p>
        </p:txBody>
      </p:sp>
    </p:spTree>
    <p:extLst>
      <p:ext uri="{BB962C8B-B14F-4D97-AF65-F5344CB8AC3E}">
        <p14:creationId xmlns:p14="http://schemas.microsoft.com/office/powerpoint/2010/main" val="3486286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26</a:t>
            </a:fld>
            <a:endParaRPr lang="en-US" dirty="0"/>
          </a:p>
        </p:txBody>
      </p:sp>
    </p:spTree>
    <p:extLst>
      <p:ext uri="{BB962C8B-B14F-4D97-AF65-F5344CB8AC3E}">
        <p14:creationId xmlns:p14="http://schemas.microsoft.com/office/powerpoint/2010/main" val="396791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6EF91-B339-B163-A602-B5AC9A84CF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7FA9FD10-1B18-AFA2-D3E7-E1285AA30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A274CDD8-0D19-8089-05D9-97BD2A46EF7E}"/>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01B37FAD-DD8C-A1E3-45B8-17E4C491537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7381E-4E2C-B4A4-B1A6-E67B7AA695B1}"/>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03982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E8E14-045D-16DA-50B5-EB57B4C3ED13}"/>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4A1E69A-6E96-1D84-7502-CA04616405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2E9EC45B-FF79-3292-101D-970FCDD4AFB9}"/>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1DE3A2A7-3276-EE70-D763-DDEAC1D0CB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53FDEEB-E6A5-3C44-9A79-EBDB2D4E307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696088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EF309A-68CB-8D45-5DE4-73FFCA54CF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5811DFB9-3A56-48BF-1E54-E0999D2348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E6AFDEDF-4CCD-6D3A-27FC-FFC070B0C122}"/>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3E0EC0E6-D750-ACBC-3B79-FD45B9A26B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BA5BEA-023A-6DB3-C088-328E3CC7AC57}"/>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625940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581BC-E72B-C233-9F0D-463F85C41C5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CE0C3823-A043-EBD1-680F-E70806FBD9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C022AAA-AD61-C3BF-2909-C4B2D1CE240F}"/>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6DC9C477-F8C7-F101-4CB9-BC1158BF4B8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898E14-6686-F711-FA66-0B0D59CE12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52069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48745-FF1E-9E8E-016B-806F1400AB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A6083066-2B4F-39EA-7D89-59D14C2842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4D8B44-2802-B9F0-BA70-0259218A3B23}"/>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1BEAA861-B4E7-B514-B553-2D234F04168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D09CD4-E2C8-F3C4-F0F8-5EF996DD2FDA}"/>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53282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774EC-AB41-1B0A-88D7-C76DE5AEF46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98D893AB-901B-B157-B650-729EA1039A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DB490BCB-AF9F-7C0A-10B6-804ECB3526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8A67BFD-4324-4288-E457-96F0786B6569}"/>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6" name="Footer Placeholder 5">
            <a:extLst>
              <a:ext uri="{FF2B5EF4-FFF2-40B4-BE49-F238E27FC236}">
                <a16:creationId xmlns:a16="http://schemas.microsoft.com/office/drawing/2014/main" id="{F1E91224-001E-DDBC-CC0D-5BF3BEA68C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2DBBB77-25F0-57F8-66F0-42F4B255E402}"/>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46257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B5E43-9D23-DB37-70B1-5427944E5293}"/>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E17BB861-7A01-4A57-9B58-862650FD8E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FE22DD-2527-8AD8-5616-1FCFC2814E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263E9FA0-338A-BF88-71E5-4899F8183A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F9A979-E99E-1735-38B1-519890585F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B6EB8EF0-A753-1B22-225C-5CF38FB6DBD8}"/>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8" name="Footer Placeholder 7">
            <a:extLst>
              <a:ext uri="{FF2B5EF4-FFF2-40B4-BE49-F238E27FC236}">
                <a16:creationId xmlns:a16="http://schemas.microsoft.com/office/drawing/2014/main" id="{CC2D33A4-7A16-D3E3-FA63-4694651FC41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7E9A1F8-3B44-3770-22A6-1867ABAC961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93810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24A94-9C74-5C6D-DD52-23C4CB8730F1}"/>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D16A0249-F14A-8E63-B4CD-933438FF76DE}"/>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4" name="Footer Placeholder 3">
            <a:extLst>
              <a:ext uri="{FF2B5EF4-FFF2-40B4-BE49-F238E27FC236}">
                <a16:creationId xmlns:a16="http://schemas.microsoft.com/office/drawing/2014/main" id="{41B23F27-5B86-2F19-1611-1887DA2FC6A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2624A29-ACA4-88D3-D15E-0E1F672CD0D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83318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8E9761-F5A8-A7F0-FB5D-5779D82FB848}"/>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3" name="Footer Placeholder 2">
            <a:extLst>
              <a:ext uri="{FF2B5EF4-FFF2-40B4-BE49-F238E27FC236}">
                <a16:creationId xmlns:a16="http://schemas.microsoft.com/office/drawing/2014/main" id="{4AF98004-496F-E9AC-FD58-89257EBC763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4A419B5-6B63-4AAB-A324-BA24C7C11B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175710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BFFB1-9873-0808-64B8-3456FC0D43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67D865F3-82CD-D763-BE43-72B51C4CD4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1A72258F-A97A-BA7C-A574-E20DE7ED1C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074D87-5543-F56D-34CC-3EC23EBD589D}"/>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6" name="Footer Placeholder 5">
            <a:extLst>
              <a:ext uri="{FF2B5EF4-FFF2-40B4-BE49-F238E27FC236}">
                <a16:creationId xmlns:a16="http://schemas.microsoft.com/office/drawing/2014/main" id="{C4F680BD-C79A-EECB-97CD-C9C2FBA2A3D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4879DE1-D834-112B-57D3-52EB60AEA7F7}"/>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803747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C9CB8-35A9-EE78-7407-8344968660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9BD35B54-5DBC-EBA1-297F-50D02F1F3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6B725F75-925E-377E-878F-D42635D05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DC9193-0A73-F0F5-C0E2-831DA9165B3D}"/>
              </a:ext>
            </a:extLst>
          </p:cNvPr>
          <p:cNvSpPr>
            <a:spLocks noGrp="1"/>
          </p:cNvSpPr>
          <p:nvPr>
            <p:ph type="dt" sz="half" idx="10"/>
          </p:nvPr>
        </p:nvSpPr>
        <p:spPr/>
        <p:txBody>
          <a:bodyPr/>
          <a:lstStyle/>
          <a:p>
            <a:fld id="{40DA1498-92C7-4E4B-8045-C9195F453964}" type="datetimeFigureOut">
              <a:rPr lang="en-US" smtClean="0"/>
              <a:t>8/19/2025</a:t>
            </a:fld>
            <a:endParaRPr lang="en-US" dirty="0"/>
          </a:p>
        </p:txBody>
      </p:sp>
      <p:sp>
        <p:nvSpPr>
          <p:cNvPr id="6" name="Footer Placeholder 5">
            <a:extLst>
              <a:ext uri="{FF2B5EF4-FFF2-40B4-BE49-F238E27FC236}">
                <a16:creationId xmlns:a16="http://schemas.microsoft.com/office/drawing/2014/main" id="{E8854065-7380-0C44-C6F5-655DFFB183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1F4C504-6196-1BA9-0E53-1A70EF6A0FE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72012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AA664C-A61F-C770-7316-BEA044EE09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9FA82B22-F577-CF1B-0A25-DB06006E09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730FC629-915A-B6E0-8B0A-770C805A6B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A1498-92C7-4E4B-8045-C9195F453964}" type="datetimeFigureOut">
              <a:rPr lang="en-US" smtClean="0"/>
              <a:t>8/19/2025</a:t>
            </a:fld>
            <a:endParaRPr lang="en-US" dirty="0"/>
          </a:p>
        </p:txBody>
      </p:sp>
      <p:sp>
        <p:nvSpPr>
          <p:cNvPr id="5" name="Footer Placeholder 4">
            <a:extLst>
              <a:ext uri="{FF2B5EF4-FFF2-40B4-BE49-F238E27FC236}">
                <a16:creationId xmlns:a16="http://schemas.microsoft.com/office/drawing/2014/main" id="{28AE2AB9-62A1-4E09-6650-547636166A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1404F6F-3B4B-A93C-770F-DCAD346E86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98976390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thuvienphapluat.vn/van-ban/Bo-may-hanh-chinh/Nghi-dinh-33-2024-ND-CP-thuc-hien-Cong-uoc-Cam-phat-trien-san-xuat-vu-khi-hoa-hoc-604361.aspx"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thuvienphapluat.vn/van-ban/tai-nguyen-moi-truong/nghi-dinh-113-2017-nd-cp-huong-dan-luat-hoa-chat-346246.aspx"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0" y="1753765"/>
            <a:ext cx="12191999" cy="4299254"/>
          </a:xfrm>
        </p:spPr>
        <p:txBody>
          <a:bodyPr vert="horz" wrap="square" lIns="0" tIns="0" rIns="0" bIns="0" rtlCol="0" anchor="t">
            <a:spAutoFit/>
          </a:bodyPr>
          <a:lstStyle/>
          <a:p>
            <a:pPr algn="ctr">
              <a:lnSpc>
                <a:spcPct val="150000"/>
              </a:lnSpc>
            </a:pPr>
            <a:r>
              <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rPr>
              <a:t>QUY ĐỊNH CẤP GIẤY PHÉP </a:t>
            </a:r>
            <a:br>
              <a:rPr lang="en-US" sz="4800" dirty="0">
                <a:solidFill>
                  <a:srgbClr val="0070C0"/>
                </a:solidFill>
                <a:latin typeface="Times New Roman" panose="02020603050405020304" pitchFamily="18" charset="0"/>
                <a:cs typeface="Times New Roman" panose="02020603050405020304" pitchFamily="18" charset="0"/>
              </a:rPr>
            </a:br>
            <a:r>
              <a:rPr lang="en-US" sz="4800" b="1" dirty="0">
                <a:solidFill>
                  <a:srgbClr val="0070C0"/>
                </a:solidFill>
                <a:latin typeface="Times New Roman" panose="02020603050405020304" pitchFamily="18" charset="0"/>
                <a:cs typeface="Times New Roman" panose="02020603050405020304" pitchFamily="18" charset="0"/>
              </a:rPr>
              <a:t>SẢN XUẤT, KINH DOANH HÓA CHẤT BẢNG 1, 2, 3 VÀ HÓA CHẤT CÓ </a:t>
            </a:r>
            <a:br>
              <a:rPr lang="en-US" sz="4800" b="1" dirty="0">
                <a:solidFill>
                  <a:srgbClr val="0070C0"/>
                </a:solidFill>
                <a:latin typeface="Times New Roman" panose="02020603050405020304" pitchFamily="18" charset="0"/>
                <a:cs typeface="Times New Roman" panose="02020603050405020304" pitchFamily="18" charset="0"/>
              </a:rPr>
            </a:br>
            <a:r>
              <a:rPr lang="en-US" sz="4800" b="1" dirty="0">
                <a:solidFill>
                  <a:srgbClr val="0070C0"/>
                </a:solidFill>
                <a:latin typeface="Times New Roman" panose="02020603050405020304" pitchFamily="18" charset="0"/>
                <a:cs typeface="Times New Roman" panose="02020603050405020304" pitchFamily="18" charset="0"/>
              </a:rPr>
              <a:t>ĐIỀU KIỆN</a:t>
            </a:r>
            <a:endPar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71287DFD-82B6-A6CC-2A49-706752245DA9}"/>
              </a:ext>
            </a:extLst>
          </p:cNvPr>
          <p:cNvSpPr txBox="1"/>
          <p:nvPr/>
        </p:nvSpPr>
        <p:spPr>
          <a:xfrm>
            <a:off x="373093" y="320556"/>
            <a:ext cx="3836599" cy="1200329"/>
          </a:xfrm>
          <a:prstGeom prst="rect">
            <a:avLst/>
          </a:prstGeom>
          <a:noFill/>
        </p:spPr>
        <p:txBody>
          <a:bodyPr wrap="square">
            <a:spAutoFit/>
          </a:bodyPr>
          <a:lstStyle/>
          <a:p>
            <a:pPr algn="ctr"/>
            <a:r>
              <a:rPr lang="vi-VN" sz="2400"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BỘ CÔNG THƯƠNG</a:t>
            </a:r>
          </a:p>
          <a:p>
            <a:pPr algn="ctr"/>
            <a:r>
              <a:rPr lang="vi-VN" sz="2400" b="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CỤC HÓA CHẤT</a:t>
            </a:r>
          </a:p>
          <a:p>
            <a:pPr algn="ctr"/>
            <a:r>
              <a:rPr lang="vi-VN" sz="2400"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-----o0o-----</a:t>
            </a:r>
          </a:p>
        </p:txBody>
      </p:sp>
    </p:spTree>
    <p:extLst>
      <p:ext uri="{BB962C8B-B14F-4D97-AF65-F5344CB8AC3E}">
        <p14:creationId xmlns:p14="http://schemas.microsoft.com/office/powerpoint/2010/main" val="238784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a:extLst>
              <a:ext uri="{FF2B5EF4-FFF2-40B4-BE49-F238E27FC236}">
                <a16:creationId xmlns:a16="http://schemas.microsoft.com/office/drawing/2014/main" id="{7C70995F-D8C5-410A-AA8B-1EE172A29454}"/>
              </a:ext>
            </a:extLst>
          </p:cNvPr>
          <p:cNvSpPr>
            <a:spLocks noGrp="1"/>
          </p:cNvSpPr>
          <p:nvPr>
            <p:ph type="title" idx="4294967295"/>
          </p:nvPr>
        </p:nvSpPr>
        <p:spPr>
          <a:xfrm>
            <a:off x="0" y="365125"/>
            <a:ext cx="10515600" cy="1325563"/>
          </a:xfrm>
        </p:spPr>
        <p:txBody>
          <a:bodyPr/>
          <a:lstStyle/>
          <a:p>
            <a:r>
              <a:rPr lang="en-US" dirty="0"/>
              <a:t>Project analysis slide 10</a:t>
            </a:r>
          </a:p>
        </p:txBody>
      </p:sp>
      <p:sp>
        <p:nvSpPr>
          <p:cNvPr id="6" name="Rectangle 5"/>
          <p:cNvSpPr/>
          <p:nvPr/>
        </p:nvSpPr>
        <p:spPr>
          <a:xfrm>
            <a:off x="0" y="246995"/>
            <a:ext cx="12192000"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vi-VN" sz="3200" b="1" dirty="0">
                <a:solidFill>
                  <a:srgbClr val="00B0F0"/>
                </a:solidFill>
                <a:latin typeface="Times New Roman" panose="02020603050405020304" pitchFamily="18" charset="0"/>
                <a:cs typeface="Times New Roman" panose="02020603050405020304" pitchFamily="18" charset="0"/>
              </a:rPr>
              <a:t>Hồ sơ, trình tự, thủ tục đề nghị cấp giấy phép SX, KD hóa chất Bảng 2, hóa chất Bảng 3 (Quy định tại khoản 2 Điều 12 Nghị định số 33/2024/NĐ-CP)</a:t>
            </a:r>
            <a:endParaRPr lang="en-US" sz="3200" b="1" cap="none" spc="0" dirty="0">
              <a:ln/>
              <a:solidFill>
                <a:srgbClr val="00B0F0"/>
              </a:solidFill>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0" y="2021740"/>
            <a:ext cx="12192000" cy="954107"/>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just"/>
            <a:r>
              <a:rPr lang="vi-VN" sz="2800" dirty="0">
                <a:latin typeface="Times New Roman" panose="02020603050405020304" pitchFamily="18" charset="0"/>
                <a:cs typeface="Times New Roman" panose="02020603050405020304" pitchFamily="18" charset="0"/>
              </a:rPr>
              <a:t>        Hồ sơ đề nghị cấp giấy phép SX hóa chất Bảng 2, hóa chất Bảng 3: Quy định tại khoản 2 Điều 12 Nghị định số 33/2024/NĐ-CP.</a:t>
            </a:r>
            <a:endParaRPr lang="en-US" sz="28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0" y="4070426"/>
            <a:ext cx="12192000" cy="954107"/>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just"/>
            <a:r>
              <a:rPr lang="vi-VN" sz="2800" dirty="0">
                <a:latin typeface="Times New Roman" panose="02020603050405020304" pitchFamily="18" charset="0"/>
                <a:cs typeface="Times New Roman" panose="02020603050405020304" pitchFamily="18" charset="0"/>
              </a:rPr>
              <a:t>       Hồ sơ đề nghị cấp giấy phép SX và KD hóa chất Bảng 2, hóa chất Bảng 3: Quy định tại khoản 4 Điều 12 Nghị định số 33/2024/NĐ-CP.</a:t>
            </a:r>
            <a:endParaRPr lang="en-US" sz="28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15" name="Rectangle 14"/>
          <p:cNvSpPr/>
          <p:nvPr/>
        </p:nvSpPr>
        <p:spPr>
          <a:xfrm>
            <a:off x="0" y="5042118"/>
            <a:ext cx="12192000" cy="1384995"/>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just"/>
            <a:r>
              <a:rPr lang="vi-VN" sz="2800" dirty="0">
                <a:latin typeface="Times New Roman" panose="02020603050405020304" pitchFamily="18" charset="0"/>
                <a:cs typeface="Times New Roman" panose="02020603050405020304" pitchFamily="18" charset="0"/>
              </a:rPr>
              <a:t>        Trình tự, thủ tục thẩm định, cấp giấy phép SX, KD hóa chất Bảng 2, hóa chất Bảng 3: Quy định tại khoản 5 Điều 12 Nghị định số 33/2024/NĐ-CP </a:t>
            </a:r>
            <a:r>
              <a:rPr lang="vi-VN" sz="2800" dirty="0">
                <a:latin typeface="+mj-lt"/>
                <a:cs typeface="Times New Roman" panose="02020603050405020304" pitchFamily="18" charset="0"/>
              </a:rPr>
              <a:t>được sửa đổi tại khoản 6 </a:t>
            </a:r>
            <a:r>
              <a:rPr lang="vi-VN" sz="2800" dirty="0">
                <a:latin typeface="+mj-lt"/>
                <a:ea typeface="Cambria" panose="02040503050406030204" pitchFamily="18" charset="0"/>
                <a:cs typeface="Times New Roman" panose="02020603050405020304" pitchFamily="18" charset="0"/>
              </a:rPr>
              <a:t>phụ lục II NĐ số 146/2025/NĐ-CP): </a:t>
            </a:r>
            <a:endParaRPr lang="vi-VN" sz="2800" dirty="0">
              <a:latin typeface="+mj-lt"/>
              <a:cs typeface="Times New Roman" panose="02020603050405020304" pitchFamily="18" charset="0"/>
            </a:endParaRPr>
          </a:p>
        </p:txBody>
      </p:sp>
      <p:sp>
        <p:nvSpPr>
          <p:cNvPr id="8" name="Rectangle 7"/>
          <p:cNvSpPr/>
          <p:nvPr/>
        </p:nvSpPr>
        <p:spPr>
          <a:xfrm>
            <a:off x="0" y="3022671"/>
            <a:ext cx="12192000" cy="954107"/>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just"/>
            <a:r>
              <a:rPr lang="vi-VN" sz="2800" dirty="0">
                <a:latin typeface="Times New Roman" panose="02020603050405020304" pitchFamily="18" charset="0"/>
                <a:cs typeface="Times New Roman" panose="02020603050405020304" pitchFamily="18" charset="0"/>
              </a:rPr>
              <a:t>        Hồ sơ đề nghị cấp giấy phép KD hóa chất Bảng 2, hóa chất Bảng 3: Quy định tại khoản 3 Điều 12 Nghị định số 33/2024/NĐ-CP.</a:t>
            </a:r>
            <a:endParaRPr lang="en-US" sz="2800" b="1" cap="none" spc="0" dirty="0">
              <a:ln/>
              <a:solidFill>
                <a:schemeClr val="accent3"/>
              </a:solidFill>
              <a:effectLst/>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4DF6B963-143A-9399-F340-39C3F140B758}"/>
              </a:ext>
            </a:extLst>
          </p:cNvPr>
          <p:cNvPicPr>
            <a:picLocks noChangeAspect="1"/>
          </p:cNvPicPr>
          <p:nvPr/>
        </p:nvPicPr>
        <p:blipFill>
          <a:blip r:embed="rId3"/>
          <a:stretch>
            <a:fillRect/>
          </a:stretch>
        </p:blipFill>
        <p:spPr>
          <a:xfrm>
            <a:off x="-215153" y="1910303"/>
            <a:ext cx="1109214" cy="806690"/>
          </a:xfrm>
          <a:prstGeom prst="rect">
            <a:avLst/>
          </a:prstGeom>
        </p:spPr>
      </p:pic>
      <p:pic>
        <p:nvPicPr>
          <p:cNvPr id="4" name="Picture 3">
            <a:extLst>
              <a:ext uri="{FF2B5EF4-FFF2-40B4-BE49-F238E27FC236}">
                <a16:creationId xmlns:a16="http://schemas.microsoft.com/office/drawing/2014/main" id="{A87888E7-988C-C9A6-3E7E-A39BE085A14B}"/>
              </a:ext>
            </a:extLst>
          </p:cNvPr>
          <p:cNvPicPr>
            <a:picLocks noChangeAspect="1"/>
          </p:cNvPicPr>
          <p:nvPr/>
        </p:nvPicPr>
        <p:blipFill>
          <a:blip r:embed="rId3"/>
          <a:stretch>
            <a:fillRect/>
          </a:stretch>
        </p:blipFill>
        <p:spPr>
          <a:xfrm>
            <a:off x="-215153" y="2929023"/>
            <a:ext cx="1109214" cy="806690"/>
          </a:xfrm>
          <a:prstGeom prst="rect">
            <a:avLst/>
          </a:prstGeom>
        </p:spPr>
      </p:pic>
      <p:pic>
        <p:nvPicPr>
          <p:cNvPr id="5" name="Picture 4">
            <a:extLst>
              <a:ext uri="{FF2B5EF4-FFF2-40B4-BE49-F238E27FC236}">
                <a16:creationId xmlns:a16="http://schemas.microsoft.com/office/drawing/2014/main" id="{09EB3225-A23E-7BCF-8187-03FC6EA0C6E4}"/>
              </a:ext>
            </a:extLst>
          </p:cNvPr>
          <p:cNvPicPr>
            <a:picLocks noChangeAspect="1"/>
          </p:cNvPicPr>
          <p:nvPr/>
        </p:nvPicPr>
        <p:blipFill>
          <a:blip r:embed="rId3"/>
          <a:stretch>
            <a:fillRect/>
          </a:stretch>
        </p:blipFill>
        <p:spPr>
          <a:xfrm>
            <a:off x="-228600" y="3964552"/>
            <a:ext cx="1109214" cy="806690"/>
          </a:xfrm>
          <a:prstGeom prst="rect">
            <a:avLst/>
          </a:prstGeom>
        </p:spPr>
      </p:pic>
      <p:pic>
        <p:nvPicPr>
          <p:cNvPr id="9" name="Picture 8">
            <a:extLst>
              <a:ext uri="{FF2B5EF4-FFF2-40B4-BE49-F238E27FC236}">
                <a16:creationId xmlns:a16="http://schemas.microsoft.com/office/drawing/2014/main" id="{7A531FF1-C9CD-08CE-59E9-FE1746889C07}"/>
              </a:ext>
            </a:extLst>
          </p:cNvPr>
          <p:cNvPicPr>
            <a:picLocks noChangeAspect="1"/>
          </p:cNvPicPr>
          <p:nvPr/>
        </p:nvPicPr>
        <p:blipFill>
          <a:blip r:embed="rId3"/>
          <a:stretch>
            <a:fillRect/>
          </a:stretch>
        </p:blipFill>
        <p:spPr>
          <a:xfrm>
            <a:off x="-228600" y="4913119"/>
            <a:ext cx="1109214" cy="806690"/>
          </a:xfrm>
          <a:prstGeom prst="rect">
            <a:avLst/>
          </a:prstGeom>
        </p:spPr>
      </p:pic>
    </p:spTree>
    <p:extLst>
      <p:ext uri="{BB962C8B-B14F-4D97-AF65-F5344CB8AC3E}">
        <p14:creationId xmlns:p14="http://schemas.microsoft.com/office/powerpoint/2010/main" val="1061713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FB6DEE7-5622-DCDE-B253-64E8A8D225D9}"/>
              </a:ext>
            </a:extLst>
          </p:cNvPr>
          <p:cNvSpPr txBox="1"/>
          <p:nvPr/>
        </p:nvSpPr>
        <p:spPr>
          <a:xfrm>
            <a:off x="0" y="224040"/>
            <a:ext cx="12192000" cy="954107"/>
          </a:xfrm>
          <a:prstGeom prst="rect">
            <a:avLst/>
          </a:prstGeom>
          <a:noFill/>
        </p:spPr>
        <p:txBody>
          <a:bodyPr wrap="square">
            <a:spAutoFit/>
          </a:bodyPr>
          <a:lstStyle/>
          <a:p>
            <a:pPr algn="just"/>
            <a:r>
              <a:rPr lang="vi-VN" sz="2800" dirty="0"/>
              <a:t>✅</a:t>
            </a:r>
            <a:r>
              <a:rPr lang="vi-VN" sz="2800" b="0" i="0" dirty="0">
                <a:solidFill>
                  <a:srgbClr val="000000"/>
                </a:solidFill>
                <a:effectLst/>
                <a:latin typeface="Times New Roman" panose="02020603050405020304" pitchFamily="18" charset="0"/>
                <a:cs typeface="Times New Roman" panose="02020603050405020304" pitchFamily="18" charset="0"/>
              </a:rPr>
              <a:t> Tổ chức, cá nhân đề nghị cấp Giấy phép lập 01 bộ hồ sơ quy định tại </a:t>
            </a:r>
            <a:r>
              <a:rPr lang="vi-VN" sz="2800" b="0" i="0" u="none" strike="noStrike" dirty="0">
                <a:solidFill>
                  <a:srgbClr val="000000"/>
                </a:solidFill>
                <a:effectLst/>
                <a:latin typeface="Times New Roman" panose="02020603050405020304" pitchFamily="18" charset="0"/>
                <a:cs typeface="Times New Roman" panose="02020603050405020304" pitchFamily="18" charset="0"/>
              </a:rPr>
              <a:t>khoản 2, khoản 3 và khoản 4 Điều 12 Nghị định số 33/2024/NĐ-CP</a:t>
            </a:r>
            <a:r>
              <a:rPr lang="vi-VN" sz="2800" b="0" i="0" dirty="0">
                <a:solidFill>
                  <a:srgbClr val="000000"/>
                </a:solidFill>
                <a:effectLst/>
                <a:latin typeface="Times New Roman" panose="02020603050405020304" pitchFamily="18" charset="0"/>
                <a:cs typeface="Times New Roman" panose="02020603050405020304" pitchFamily="18" charset="0"/>
              </a:rPr>
              <a:t> gửi đến UBND cấp tỉnh</a:t>
            </a:r>
            <a:endParaRPr lang="vi-VN" sz="28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30C0D07-22EF-FDF4-FEB6-81341C580C6C}"/>
              </a:ext>
            </a:extLst>
          </p:cNvPr>
          <p:cNvSpPr txBox="1"/>
          <p:nvPr/>
        </p:nvSpPr>
        <p:spPr>
          <a:xfrm>
            <a:off x="0" y="1844241"/>
            <a:ext cx="12084424" cy="1384995"/>
          </a:xfrm>
          <a:prstGeom prst="rect">
            <a:avLst/>
          </a:prstGeom>
          <a:noFill/>
        </p:spPr>
        <p:txBody>
          <a:bodyPr wrap="square">
            <a:spAutoFit/>
          </a:bodyPr>
          <a:lstStyle/>
          <a:p>
            <a:pPr algn="just"/>
            <a:r>
              <a:rPr lang="vi-VN" sz="2800" dirty="0"/>
              <a:t>✅ </a:t>
            </a:r>
            <a:r>
              <a:rPr lang="vi-VN" sz="2800" b="0" i="0" dirty="0">
                <a:solidFill>
                  <a:srgbClr val="000000"/>
                </a:solidFill>
                <a:effectLst/>
                <a:latin typeface="+mj-lt"/>
              </a:rPr>
              <a:t>Trường hợp hồ sơ chưa đầy đủ và hợp lệ, trong vòng 03 ngày kể từ ngày tiếp nhận hồ sơ, </a:t>
            </a:r>
            <a:r>
              <a:rPr lang="vi-VN" sz="2800" b="0" i="0" dirty="0">
                <a:solidFill>
                  <a:srgbClr val="000000"/>
                </a:solidFill>
                <a:effectLst/>
                <a:latin typeface="Times New Roman" panose="02020603050405020304" pitchFamily="18" charset="0"/>
                <a:cs typeface="Times New Roman" panose="02020603050405020304" pitchFamily="18" charset="0"/>
              </a:rPr>
              <a:t>UBND</a:t>
            </a:r>
            <a:r>
              <a:rPr lang="vi-VN" sz="2800" b="0" i="0" dirty="0">
                <a:solidFill>
                  <a:srgbClr val="000000"/>
                </a:solidFill>
                <a:effectLst/>
                <a:latin typeface="+mj-lt"/>
              </a:rPr>
              <a:t> cấp tỉnh thông báo để tổ chức, cá nhân bổ sung, hoàn chỉnh hồ sơ. Thời gian hoàn chỉnh hồ sơ không tính vào thời gian cấp phép;</a:t>
            </a:r>
            <a:endParaRPr lang="vi-VN" sz="2800" dirty="0">
              <a:latin typeface="+mj-lt"/>
            </a:endParaRPr>
          </a:p>
        </p:txBody>
      </p:sp>
      <p:sp>
        <p:nvSpPr>
          <p:cNvPr id="10" name="TextBox 9">
            <a:extLst>
              <a:ext uri="{FF2B5EF4-FFF2-40B4-BE49-F238E27FC236}">
                <a16:creationId xmlns:a16="http://schemas.microsoft.com/office/drawing/2014/main" id="{88D9C442-F98C-B3A5-0B6E-4A232AF8D39E}"/>
              </a:ext>
            </a:extLst>
          </p:cNvPr>
          <p:cNvSpPr txBox="1"/>
          <p:nvPr/>
        </p:nvSpPr>
        <p:spPr>
          <a:xfrm>
            <a:off x="0" y="3895330"/>
            <a:ext cx="12192000" cy="2246769"/>
          </a:xfrm>
          <a:prstGeom prst="rect">
            <a:avLst/>
          </a:prstGeom>
          <a:noFill/>
        </p:spPr>
        <p:txBody>
          <a:bodyPr wrap="square">
            <a:spAutoFit/>
          </a:bodyPr>
          <a:lstStyle/>
          <a:p>
            <a:pPr algn="just"/>
            <a:r>
              <a:rPr lang="vi-VN" sz="2800" dirty="0"/>
              <a:t>✅</a:t>
            </a:r>
            <a:r>
              <a:rPr lang="en-US" sz="2800" dirty="0">
                <a:latin typeface="Times New Roman" panose="02020603050405020304" pitchFamily="18" charset="0"/>
                <a:cs typeface="Times New Roman" panose="02020603050405020304" pitchFamily="18" charset="0"/>
              </a:rPr>
              <a:t> Trường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SX, KD </a:t>
            </a:r>
            <a:r>
              <a:rPr lang="en-US" sz="2800" dirty="0" err="1">
                <a:latin typeface="Times New Roman" panose="02020603050405020304" pitchFamily="18" charset="0"/>
                <a:cs typeface="Times New Roman" panose="02020603050405020304" pitchFamily="18" charset="0"/>
              </a:rPr>
              <a:t>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Trong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hạn</a:t>
            </a:r>
            <a:r>
              <a:rPr lang="en-US" sz="2800" dirty="0">
                <a:latin typeface="Times New Roman" panose="02020603050405020304" pitchFamily="18" charset="0"/>
                <a:cs typeface="Times New Roman" panose="02020603050405020304" pitchFamily="18" charset="0"/>
              </a:rPr>
              <a:t> 16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UBND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thẩm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II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u="sng" dirty="0">
                <a:latin typeface="Times New Roman" panose="02020603050405020304" pitchFamily="18" charset="0"/>
                <a:cs typeface="Times New Roman" panose="02020603050405020304" pitchFamily="18" charset="0"/>
                <a:hlinkClick r:id="rId2"/>
              </a:rPr>
              <a:t>33/2024/NĐ-CP</a:t>
            </a:r>
            <a:r>
              <a:rPr lang="en-US" sz="2800" dirty="0">
                <a:latin typeface="Times New Roman" panose="02020603050405020304" pitchFamily="18" charset="0"/>
                <a:cs typeface="Times New Roman" panose="02020603050405020304" pitchFamily="18" charset="0"/>
              </a:rPr>
              <a:t>. Trường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UBND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lý</a:t>
            </a:r>
            <a:r>
              <a:rPr lang="en-US" sz="2800" dirty="0">
                <a:latin typeface="Times New Roman" panose="02020603050405020304" pitchFamily="18" charset="0"/>
                <a:cs typeface="Times New Roman" panose="02020603050405020304" pitchFamily="18" charset="0"/>
              </a:rPr>
              <a:t> do</a:t>
            </a:r>
            <a:endParaRPr lang="vi-VN" sz="2800" b="1" dirty="0">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6061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700F413-82F6-3D24-5D98-2605F18F1BC1}"/>
              </a:ext>
            </a:extLst>
          </p:cNvPr>
          <p:cNvSpPr txBox="1"/>
          <p:nvPr/>
        </p:nvSpPr>
        <p:spPr>
          <a:xfrm>
            <a:off x="0" y="271582"/>
            <a:ext cx="11980986" cy="6155531"/>
          </a:xfrm>
          <a:prstGeom prst="rect">
            <a:avLst/>
          </a:prstGeom>
          <a:noFill/>
        </p:spPr>
        <p:txBody>
          <a:bodyPr wrap="square">
            <a:spAutoFit/>
          </a:bodyPr>
          <a:lstStyle/>
          <a:p>
            <a:pPr algn="just">
              <a:spcBef>
                <a:spcPts val="600"/>
              </a:spcBef>
              <a:spcAft>
                <a:spcPts val="600"/>
              </a:spcAft>
            </a:pPr>
            <a:r>
              <a:rPr lang="vi-VN" sz="2800" dirty="0"/>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Trường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SX, KD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phương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đặt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trụ</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600"/>
              </a:spcBef>
              <a:spcAft>
                <a:spcPts val="600"/>
              </a:spcAft>
            </a:pPr>
            <a:r>
              <a:rPr lang="vi-VN" sz="2800" dirty="0"/>
              <a: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Trong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03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đủ</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lệ</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Giấy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phép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trách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sao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lấy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600"/>
              </a:spcBef>
              <a:spcAft>
                <a:spcPts val="600"/>
              </a:spcAft>
            </a:pPr>
            <a:r>
              <a:rPr lang="vi-VN" sz="2800" dirty="0"/>
              <a:t>⛔</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Trong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hạn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09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sao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trách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kiểm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tế</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SX, KD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bàn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lý</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600"/>
              </a:spcBef>
              <a:spcAft>
                <a:spcPts val="6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quan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quyền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Giấy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phép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trách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xem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xét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thẩm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hồ</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Giấy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phép</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muộn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hơn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03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ngày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đã</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đáp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ứng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đủ</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gửi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01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UBND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tỉnh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phối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lý</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Trường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trả</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lời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rõ</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lý</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do</a:t>
            </a:r>
            <a:r>
              <a:rPr lang="en-US" sz="2800" dirty="0">
                <a:effectLst/>
                <a:latin typeface="Times New Roman" panose="02020603050405020304" pitchFamily="18" charset="0"/>
                <a:ea typeface="Calibri" panose="020F0502020204030204" pitchFamily="34" charset="0"/>
              </a:rPr>
              <a:t>.</a:t>
            </a:r>
            <a:endParaRPr lang="vi-VN" sz="2800" dirty="0"/>
          </a:p>
        </p:txBody>
      </p:sp>
    </p:spTree>
    <p:extLst>
      <p:ext uri="{BB962C8B-B14F-4D97-AF65-F5344CB8AC3E}">
        <p14:creationId xmlns:p14="http://schemas.microsoft.com/office/powerpoint/2010/main" val="3201722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05505" y="5134084"/>
            <a:ext cx="12192000" cy="1384995"/>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just"/>
            <a:r>
              <a:rPr lang="vi-VN" sz="2800" dirty="0">
                <a:latin typeface="Times New Roman" panose="02020603050405020304" pitchFamily="18" charset="0"/>
                <a:cs typeface="Times New Roman" panose="02020603050405020304" pitchFamily="18" charset="0"/>
              </a:rPr>
              <a:t>       Quy định miễn trừ (khoản 6 Điều 12 Nghị định số 33/2024/NĐ-CP: Miễn trừ cấp Giấy phép kinh doanh đối với hóa chất Bảng 2 và hóa chất Bảng 3 có nồng độ dưới 1%.</a:t>
            </a:r>
            <a:endParaRPr lang="en-US" sz="2800" b="1" cap="none" spc="0" dirty="0">
              <a:ln/>
              <a:solidFill>
                <a:schemeClr val="accent3"/>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65B9C6B-8F75-B826-F146-D6A2C15113AC}"/>
              </a:ext>
            </a:extLst>
          </p:cNvPr>
          <p:cNvSpPr txBox="1"/>
          <p:nvPr/>
        </p:nvSpPr>
        <p:spPr>
          <a:xfrm>
            <a:off x="105505" y="3806903"/>
            <a:ext cx="12086495" cy="954107"/>
          </a:xfrm>
          <a:prstGeom prst="rect">
            <a:avLst/>
          </a:prstGeom>
          <a:noFill/>
        </p:spPr>
        <p:txBody>
          <a:bodyPr wrap="square">
            <a:spAutoFit/>
          </a:bodyPr>
          <a:lstStyle/>
          <a:p>
            <a:r>
              <a:rPr lang="vi-VN" sz="2800" dirty="0"/>
              <a:t>✅ </a:t>
            </a:r>
            <a:r>
              <a:rPr lang="vi-VN" sz="2800" dirty="0">
                <a:effectLst/>
                <a:latin typeface="Times New Roman" panose="02020603050405020304" pitchFamily="18" charset="0"/>
                <a:ea typeface="Calibri" panose="020F0502020204030204" pitchFamily="34" charset="0"/>
              </a:rPr>
              <a:t>Sau khi cấp phép, UBND cấp tỉnh gửi 01 (một) bản Giấy phép về Bộ quản lý nhà nước chuyên ngành để phối hợp theo dõi, quản lý.</a:t>
            </a:r>
            <a:endParaRPr lang="vi-VN" sz="2800" dirty="0"/>
          </a:p>
        </p:txBody>
      </p:sp>
      <p:sp>
        <p:nvSpPr>
          <p:cNvPr id="3" name="TextBox 2">
            <a:extLst>
              <a:ext uri="{FF2B5EF4-FFF2-40B4-BE49-F238E27FC236}">
                <a16:creationId xmlns:a16="http://schemas.microsoft.com/office/drawing/2014/main" id="{E71C24E0-14BB-68EF-F230-05A3EBC0AF2F}"/>
              </a:ext>
            </a:extLst>
          </p:cNvPr>
          <p:cNvSpPr txBox="1"/>
          <p:nvPr/>
        </p:nvSpPr>
        <p:spPr>
          <a:xfrm>
            <a:off x="74645" y="157335"/>
            <a:ext cx="12042710" cy="2677656"/>
          </a:xfrm>
          <a:prstGeom prst="rect">
            <a:avLst/>
          </a:prstGeom>
          <a:noFill/>
        </p:spPr>
        <p:txBody>
          <a:bodyPr wrap="square">
            <a:spAutoFit/>
          </a:bodyPr>
          <a:lstStyle/>
          <a:p>
            <a:pPr algn="just"/>
            <a:r>
              <a:rPr lang="vi-VN" dirty="0"/>
              <a:t>✅ </a:t>
            </a:r>
            <a:r>
              <a:rPr lang="vi-VN" sz="2800" b="0" i="0" dirty="0">
                <a:solidFill>
                  <a:srgbClr val="000000"/>
                </a:solidFill>
                <a:effectLst/>
                <a:latin typeface="+mj-lt"/>
              </a:rPr>
              <a:t>Trường hợp SX, KD hóa chất Bảng 2, Bảng 3 cho các mục đích chuyên ngành (y tế, dược phẩm, nông nghiệp, an ninh, quốc phòng), khi cần thiết, UBND cấp tỉnh lấy ý kiến bằng văn bản của Bộ quản lý nhà nước chuyên ngành trước khi cấp phép. Thời gian lấy ý kiến đối đa 05 ngày làm việc. Quá thời hạn trên, nếu Bộ quản lý nhà nước chuyên ngành không có ý kiến góp ý bằng văn bản thì được coi là đồng ý;</a:t>
            </a:r>
            <a:endParaRPr lang="vi-VN" sz="2800" dirty="0">
              <a:latin typeface="+mj-lt"/>
            </a:endParaRPr>
          </a:p>
        </p:txBody>
      </p:sp>
      <p:pic>
        <p:nvPicPr>
          <p:cNvPr id="2" name="Picture 1">
            <a:extLst>
              <a:ext uri="{FF2B5EF4-FFF2-40B4-BE49-F238E27FC236}">
                <a16:creationId xmlns:a16="http://schemas.microsoft.com/office/drawing/2014/main" id="{76F2A618-5EA9-FC40-DB50-733F508866B2}"/>
              </a:ext>
            </a:extLst>
          </p:cNvPr>
          <p:cNvPicPr>
            <a:picLocks noChangeAspect="1"/>
          </p:cNvPicPr>
          <p:nvPr/>
        </p:nvPicPr>
        <p:blipFill>
          <a:blip r:embed="rId2"/>
          <a:stretch>
            <a:fillRect/>
          </a:stretch>
        </p:blipFill>
        <p:spPr>
          <a:xfrm>
            <a:off x="-228600" y="5087126"/>
            <a:ext cx="1109214" cy="806690"/>
          </a:xfrm>
          <a:prstGeom prst="rect">
            <a:avLst/>
          </a:prstGeom>
        </p:spPr>
      </p:pic>
    </p:spTree>
    <p:extLst>
      <p:ext uri="{BB962C8B-B14F-4D97-AF65-F5344CB8AC3E}">
        <p14:creationId xmlns:p14="http://schemas.microsoft.com/office/powerpoint/2010/main" val="2966211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Pentagon 19">
            <a:extLst>
              <a:ext uri="{FF2B5EF4-FFF2-40B4-BE49-F238E27FC236}">
                <a16:creationId xmlns:a16="http://schemas.microsoft.com/office/drawing/2014/main" id="{F2924644-1317-582B-16FB-377CE84AAA48}"/>
              </a:ext>
            </a:extLst>
          </p:cNvPr>
          <p:cNvSpPr/>
          <p:nvPr/>
        </p:nvSpPr>
        <p:spPr>
          <a:xfrm>
            <a:off x="2698253" y="4316576"/>
            <a:ext cx="9265147" cy="2292688"/>
          </a:xfrm>
          <a:custGeom>
            <a:avLst/>
            <a:gdLst>
              <a:gd name="connsiteX0" fmla="*/ 0 w 8229600"/>
              <a:gd name="connsiteY0" fmla="*/ 0 h 2600325"/>
              <a:gd name="connsiteX1" fmla="*/ 6929438 w 8229600"/>
              <a:gd name="connsiteY1" fmla="*/ 0 h 2600325"/>
              <a:gd name="connsiteX2" fmla="*/ 8229600 w 8229600"/>
              <a:gd name="connsiteY2" fmla="*/ 1300163 h 2600325"/>
              <a:gd name="connsiteX3" fmla="*/ 6929438 w 8229600"/>
              <a:gd name="connsiteY3" fmla="*/ 2600325 h 2600325"/>
              <a:gd name="connsiteX4" fmla="*/ 0 w 8229600"/>
              <a:gd name="connsiteY4" fmla="*/ 2600325 h 2600325"/>
              <a:gd name="connsiteX5" fmla="*/ 0 w 8229600"/>
              <a:gd name="connsiteY5" fmla="*/ 0 h 2600325"/>
              <a:gd name="connsiteX0" fmla="*/ 0 w 7419372"/>
              <a:gd name="connsiteY0" fmla="*/ 0 h 2600325"/>
              <a:gd name="connsiteX1" fmla="*/ 6929438 w 7419372"/>
              <a:gd name="connsiteY1" fmla="*/ 0 h 2600325"/>
              <a:gd name="connsiteX2" fmla="*/ 7419372 w 7419372"/>
              <a:gd name="connsiteY2" fmla="*/ 1265439 h 2600325"/>
              <a:gd name="connsiteX3" fmla="*/ 6929438 w 7419372"/>
              <a:gd name="connsiteY3" fmla="*/ 2600325 h 2600325"/>
              <a:gd name="connsiteX4" fmla="*/ 0 w 7419372"/>
              <a:gd name="connsiteY4" fmla="*/ 2600325 h 2600325"/>
              <a:gd name="connsiteX5" fmla="*/ 0 w 7419372"/>
              <a:gd name="connsiteY5" fmla="*/ 0 h 260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9372" h="2600325">
                <a:moveTo>
                  <a:pt x="0" y="0"/>
                </a:moveTo>
                <a:lnTo>
                  <a:pt x="6929438" y="0"/>
                </a:lnTo>
                <a:lnTo>
                  <a:pt x="7419372" y="1265439"/>
                </a:lnTo>
                <a:lnTo>
                  <a:pt x="6929438" y="2600325"/>
                </a:lnTo>
                <a:lnTo>
                  <a:pt x="0" y="2600325"/>
                </a:lnTo>
                <a:lnTo>
                  <a:pt x="0" y="0"/>
                </a:lnTo>
                <a:close/>
              </a:path>
            </a:pathLst>
          </a:cu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300" dirty="0">
              <a:solidFill>
                <a:schemeClr val="tx1"/>
              </a:solidFill>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4E3F5479-058B-4FA8-92E9-18CAB8CDC5C5}"/>
              </a:ext>
            </a:extLst>
          </p:cNvPr>
          <p:cNvSpPr txBox="1">
            <a:spLocks/>
          </p:cNvSpPr>
          <p:nvPr/>
        </p:nvSpPr>
        <p:spPr>
          <a:xfrm>
            <a:off x="228600" y="190502"/>
            <a:ext cx="11734800" cy="8863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3200" dirty="0">
                <a:solidFill>
                  <a:srgbClr val="00B0F0"/>
                </a:solidFill>
                <a:latin typeface="Times New Roman" panose="02020603050405020304" pitchFamily="18" charset="0"/>
                <a:cs typeface="Times New Roman" panose="02020603050405020304" pitchFamily="18" charset="0"/>
              </a:rPr>
              <a:t>Hồ sơ, trình tự, thủ tục cấp lại, cấp điều chỉnh Giấy phép sản xuất, kinh doanh hóa chất Bảng 2, hóa chất Bảng 3</a:t>
            </a:r>
            <a:endParaRPr lang="en-US" sz="32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 name="Arrow: Pentagon 19">
            <a:extLst>
              <a:ext uri="{FF2B5EF4-FFF2-40B4-BE49-F238E27FC236}">
                <a16:creationId xmlns:a16="http://schemas.microsoft.com/office/drawing/2014/main" id="{5AE66D7B-A876-C0EA-B4D0-45D7019CC75D}"/>
              </a:ext>
            </a:extLst>
          </p:cNvPr>
          <p:cNvSpPr/>
          <p:nvPr/>
        </p:nvSpPr>
        <p:spPr>
          <a:xfrm>
            <a:off x="2698253" y="1429168"/>
            <a:ext cx="9265147" cy="2537713"/>
          </a:xfrm>
          <a:custGeom>
            <a:avLst/>
            <a:gdLst>
              <a:gd name="connsiteX0" fmla="*/ 0 w 8229600"/>
              <a:gd name="connsiteY0" fmla="*/ 0 h 2600325"/>
              <a:gd name="connsiteX1" fmla="*/ 6929438 w 8229600"/>
              <a:gd name="connsiteY1" fmla="*/ 0 h 2600325"/>
              <a:gd name="connsiteX2" fmla="*/ 8229600 w 8229600"/>
              <a:gd name="connsiteY2" fmla="*/ 1300163 h 2600325"/>
              <a:gd name="connsiteX3" fmla="*/ 6929438 w 8229600"/>
              <a:gd name="connsiteY3" fmla="*/ 2600325 h 2600325"/>
              <a:gd name="connsiteX4" fmla="*/ 0 w 8229600"/>
              <a:gd name="connsiteY4" fmla="*/ 2600325 h 2600325"/>
              <a:gd name="connsiteX5" fmla="*/ 0 w 8229600"/>
              <a:gd name="connsiteY5" fmla="*/ 0 h 2600325"/>
              <a:gd name="connsiteX0" fmla="*/ 0 w 7419372"/>
              <a:gd name="connsiteY0" fmla="*/ 0 h 2600325"/>
              <a:gd name="connsiteX1" fmla="*/ 6929438 w 7419372"/>
              <a:gd name="connsiteY1" fmla="*/ 0 h 2600325"/>
              <a:gd name="connsiteX2" fmla="*/ 7419372 w 7419372"/>
              <a:gd name="connsiteY2" fmla="*/ 1265439 h 2600325"/>
              <a:gd name="connsiteX3" fmla="*/ 6929438 w 7419372"/>
              <a:gd name="connsiteY3" fmla="*/ 2600325 h 2600325"/>
              <a:gd name="connsiteX4" fmla="*/ 0 w 7419372"/>
              <a:gd name="connsiteY4" fmla="*/ 2600325 h 2600325"/>
              <a:gd name="connsiteX5" fmla="*/ 0 w 7419372"/>
              <a:gd name="connsiteY5" fmla="*/ 0 h 260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9372" h="2600325">
                <a:moveTo>
                  <a:pt x="0" y="0"/>
                </a:moveTo>
                <a:lnTo>
                  <a:pt x="6929438" y="0"/>
                </a:lnTo>
                <a:lnTo>
                  <a:pt x="7419372" y="1265439"/>
                </a:lnTo>
                <a:lnTo>
                  <a:pt x="6929438" y="2600325"/>
                </a:lnTo>
                <a:lnTo>
                  <a:pt x="0" y="2600325"/>
                </a:lnTo>
                <a:lnTo>
                  <a:pt x="0" y="0"/>
                </a:lnTo>
                <a:close/>
              </a:path>
            </a:pathLst>
          </a:cu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6538ED-4F3F-20A0-A4BB-22084AB2BE26}"/>
              </a:ext>
            </a:extLst>
          </p:cNvPr>
          <p:cNvSpPr txBox="1"/>
          <p:nvPr/>
        </p:nvSpPr>
        <p:spPr>
          <a:xfrm>
            <a:off x="99380" y="1414019"/>
            <a:ext cx="2469653" cy="1815882"/>
          </a:xfrm>
          <a:prstGeom prst="rect">
            <a:avLst/>
          </a:prstGeom>
          <a:noFill/>
        </p:spPr>
        <p:txBody>
          <a:bodyPr wrap="square" rtlCol="0">
            <a:spAutoFit/>
          </a:bodyPr>
          <a:lstStyle/>
          <a:p>
            <a:pPr algn="ctr"/>
            <a:r>
              <a:rPr lang="en-US" sz="2800" b="1" dirty="0">
                <a:solidFill>
                  <a:srgbClr val="92D050"/>
                </a:solidFill>
                <a:latin typeface="Times New Roman" panose="02020603050405020304" pitchFamily="18" charset="0"/>
                <a:cs typeface="Times New Roman" panose="02020603050405020304" pitchFamily="18" charset="0"/>
              </a:rPr>
              <a:t>Cấp lại Giấy phép SX, KD Hóa chất Bảng 2, 3</a:t>
            </a:r>
          </a:p>
        </p:txBody>
      </p:sp>
      <p:sp>
        <p:nvSpPr>
          <p:cNvPr id="7" name="TextBox 6">
            <a:extLst>
              <a:ext uri="{FF2B5EF4-FFF2-40B4-BE49-F238E27FC236}">
                <a16:creationId xmlns:a16="http://schemas.microsoft.com/office/drawing/2014/main" id="{F75D58E1-E28B-CEE5-D038-4CFFBB9F3734}"/>
              </a:ext>
            </a:extLst>
          </p:cNvPr>
          <p:cNvSpPr txBox="1"/>
          <p:nvPr/>
        </p:nvSpPr>
        <p:spPr>
          <a:xfrm>
            <a:off x="0" y="4242582"/>
            <a:ext cx="2489052" cy="1815882"/>
          </a:xfrm>
          <a:prstGeom prst="rect">
            <a:avLst/>
          </a:prstGeom>
          <a:solidFill>
            <a:schemeClr val="bg1"/>
          </a:solidFill>
          <a:ln>
            <a:solidFill>
              <a:schemeClr val="bg1"/>
            </a:solidFill>
          </a:ln>
        </p:spPr>
        <p:txBody>
          <a:bodyPr wrap="square" rtlCol="0">
            <a:spAutoFit/>
          </a:bodyPr>
          <a:lstStyle/>
          <a:p>
            <a:pPr algn="ctr"/>
            <a:r>
              <a:rPr lang="en-US" sz="2800" b="1" dirty="0">
                <a:solidFill>
                  <a:srgbClr val="00B050"/>
                </a:solidFill>
                <a:latin typeface="Times New Roman" panose="02020603050405020304" pitchFamily="18" charset="0"/>
                <a:cs typeface="Times New Roman" panose="02020603050405020304" pitchFamily="18" charset="0"/>
              </a:rPr>
              <a:t>Cấp điều chỉnh Giấy phép SX, KD HC B</a:t>
            </a:r>
            <a:r>
              <a:rPr lang="vi-VN" sz="2800" b="1" dirty="0">
                <a:solidFill>
                  <a:srgbClr val="00B050"/>
                </a:solidFill>
                <a:latin typeface="Times New Roman" panose="02020603050405020304" pitchFamily="18" charset="0"/>
                <a:cs typeface="Times New Roman" panose="02020603050405020304" pitchFamily="18" charset="0"/>
              </a:rPr>
              <a:t>ảng 2, 3</a:t>
            </a:r>
            <a:endParaRPr lang="en-US" sz="2800" b="1" dirty="0">
              <a:solidFill>
                <a:srgbClr val="00B05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5E2BF38-862F-206B-C758-0B39AC41B3E0}"/>
              </a:ext>
            </a:extLst>
          </p:cNvPr>
          <p:cNvSpPr txBox="1"/>
          <p:nvPr/>
        </p:nvSpPr>
        <p:spPr>
          <a:xfrm>
            <a:off x="2925949" y="1521741"/>
            <a:ext cx="8490604" cy="1938992"/>
          </a:xfrm>
          <a:prstGeom prst="rect">
            <a:avLst/>
          </a:prstGeom>
          <a:noFill/>
        </p:spPr>
        <p:txBody>
          <a:bodyPr wrap="square">
            <a:spAutoFit/>
          </a:bodyPr>
          <a:lstStyle/>
          <a:p>
            <a:pPr marL="12700" algn="just">
              <a:lnSpc>
                <a:spcPct val="100000"/>
              </a:lnSpc>
              <a:spcBef>
                <a:spcPts val="580"/>
              </a:spcBef>
            </a:pPr>
            <a:r>
              <a:rPr lang="vi-VN" sz="2300" dirty="0">
                <a:latin typeface="Times New Roman" panose="02020603050405020304" pitchFamily="18" charset="0"/>
                <a:cs typeface="Times New Roman" panose="02020603050405020304" pitchFamily="18" charset="0"/>
              </a:rPr>
              <a:t>- Trường hợp Giấy phép bị mất, sai sót, hư hỏng hoặc có thay đổi v</a:t>
            </a:r>
            <a:r>
              <a:rPr lang="en-GB" sz="2300" dirty="0">
                <a:latin typeface="Times New Roman" panose="02020603050405020304" pitchFamily="18" charset="0"/>
                <a:cs typeface="Times New Roman" panose="02020603050405020304" pitchFamily="18" charset="0"/>
              </a:rPr>
              <a:t>ề</a:t>
            </a:r>
            <a:r>
              <a:rPr lang="vi-VN" sz="2300" dirty="0">
                <a:latin typeface="Times New Roman" panose="02020603050405020304" pitchFamily="18" charset="0"/>
                <a:cs typeface="Times New Roman" panose="02020603050405020304" pitchFamily="18" charset="0"/>
              </a:rPr>
              <a:t> thông tin đăng ký thành lập của tổ chức, cá nhân</a:t>
            </a:r>
            <a:r>
              <a:rPr lang="vi-VN" sz="2300" dirty="0">
                <a:latin typeface="Times New Roman" panose="02020603050405020304" pitchFamily="18" charset="0"/>
                <a:ea typeface="Cambria" panose="02040503050406030204" pitchFamily="18" charset="0"/>
                <a:cs typeface="Times New Roman" panose="02020603050405020304" pitchFamily="18" charset="0"/>
                <a:sym typeface="Wingdings"/>
              </a:rPr>
              <a:t>.</a:t>
            </a:r>
            <a:endPar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endParaRPr>
          </a:p>
          <a:p>
            <a:pPr marL="12700" algn="just">
              <a:lnSpc>
                <a:spcPct val="100000"/>
              </a:lnSpc>
              <a:spcBef>
                <a:spcPts val="580"/>
              </a:spcBef>
            </a:pP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vi-VN" sz="2300" dirty="0">
                <a:latin typeface="Times New Roman" panose="02020603050405020304" pitchFamily="18" charset="0"/>
                <a:ea typeface="Cambria" panose="02040503050406030204" pitchFamily="18" charset="0"/>
                <a:cs typeface="Times New Roman" panose="02020603050405020304" pitchFamily="18" charset="0"/>
                <a:sym typeface="Wingdings"/>
              </a:rPr>
              <a:t>Hồ sơ, trình tự, thủ tục cấp lại Giấy phép</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được quy định tại khoản 7 Điều 12</a:t>
            </a:r>
            <a:r>
              <a:rPr lang="en-US" sz="2300" b="1"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Nghị định số 33/2024/NĐ-CP (</a:t>
            </a:r>
            <a:r>
              <a:rPr lang="en-US" sz="2300" dirty="0" err="1">
                <a:latin typeface="Times New Roman" panose="02020603050405020304" pitchFamily="18" charset="0"/>
                <a:ea typeface="Cambria" panose="02040503050406030204" pitchFamily="18" charset="0"/>
                <a:cs typeface="Times New Roman" panose="02020603050405020304" pitchFamily="18" charset="0"/>
                <a:sym typeface="Wingdings"/>
              </a:rPr>
              <a:t>được</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en-US" sz="2300" dirty="0" err="1">
                <a:latin typeface="Times New Roman" panose="02020603050405020304" pitchFamily="18" charset="0"/>
                <a:ea typeface="Cambria" panose="02040503050406030204" pitchFamily="18" charset="0"/>
                <a:cs typeface="Times New Roman" panose="02020603050405020304" pitchFamily="18" charset="0"/>
                <a:sym typeface="Wingdings"/>
              </a:rPr>
              <a:t>sửa</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en-US" sz="2300" dirty="0" err="1">
                <a:latin typeface="Times New Roman" panose="02020603050405020304" pitchFamily="18" charset="0"/>
                <a:ea typeface="Cambria" panose="02040503050406030204" pitchFamily="18" charset="0"/>
                <a:cs typeface="Times New Roman" panose="02020603050405020304" pitchFamily="18" charset="0"/>
                <a:sym typeface="Wingdings"/>
              </a:rPr>
              <a:t>đổi</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en-US" sz="2300" dirty="0" err="1">
                <a:latin typeface="Times New Roman" panose="02020603050405020304" pitchFamily="18" charset="0"/>
                <a:ea typeface="Cambria" panose="02040503050406030204" pitchFamily="18" charset="0"/>
                <a:cs typeface="Times New Roman" panose="02020603050405020304" pitchFamily="18" charset="0"/>
                <a:sym typeface="Wingdings"/>
              </a:rPr>
              <a:t>tại</a:t>
            </a:r>
            <a:r>
              <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vi-VN" sz="2300" dirty="0">
                <a:latin typeface="Times New Roman" panose="02020603050405020304" pitchFamily="18" charset="0"/>
                <a:cs typeface="Times New Roman" panose="02020603050405020304" pitchFamily="18" charset="0"/>
              </a:rPr>
              <a:t>khoản 6 </a:t>
            </a:r>
            <a:r>
              <a:rPr lang="vi-VN" sz="2300" dirty="0">
                <a:latin typeface="Times New Roman" panose="02020603050405020304" pitchFamily="18" charset="0"/>
                <a:ea typeface="Cambria" panose="02040503050406030204" pitchFamily="18" charset="0"/>
                <a:cs typeface="Times New Roman" panose="02020603050405020304" pitchFamily="18" charset="0"/>
              </a:rPr>
              <a:t>phụ lục II NĐ số 146/2025/NĐ-CP)</a:t>
            </a:r>
            <a:endParaRPr lang="en-US" sz="2300" dirty="0">
              <a:latin typeface="Times New Roman" panose="02020603050405020304" pitchFamily="18" charset="0"/>
              <a:ea typeface="Cambria" panose="02040503050406030204" pitchFamily="18" charset="0"/>
              <a:cs typeface="Times New Roman" panose="02020603050405020304" pitchFamily="18" charset="0"/>
              <a:sym typeface="Wingdings"/>
            </a:endParaRPr>
          </a:p>
        </p:txBody>
      </p:sp>
      <p:sp>
        <p:nvSpPr>
          <p:cNvPr id="6" name="TextBox 5">
            <a:extLst>
              <a:ext uri="{FF2B5EF4-FFF2-40B4-BE49-F238E27FC236}">
                <a16:creationId xmlns:a16="http://schemas.microsoft.com/office/drawing/2014/main" id="{9176F741-48AD-DFF7-F7A3-A59A1BFF56B5}"/>
              </a:ext>
            </a:extLst>
          </p:cNvPr>
          <p:cNvSpPr txBox="1"/>
          <p:nvPr/>
        </p:nvSpPr>
        <p:spPr>
          <a:xfrm>
            <a:off x="2822856" y="4497808"/>
            <a:ext cx="8490604" cy="1938992"/>
          </a:xfrm>
          <a:prstGeom prst="rect">
            <a:avLst/>
          </a:prstGeom>
          <a:noFill/>
        </p:spPr>
        <p:txBody>
          <a:bodyPr wrap="square">
            <a:spAutoFit/>
          </a:bodyPr>
          <a:lstStyle/>
          <a:p>
            <a:pPr algn="just">
              <a:spcAft>
                <a:spcPts val="600"/>
              </a:spcAft>
            </a:pPr>
            <a:r>
              <a:rPr lang="vi-VN" sz="2300" dirty="0">
                <a:latin typeface="Times New Roman" panose="02020603050405020304" pitchFamily="18" charset="0"/>
                <a:cs typeface="Times New Roman" panose="02020603050405020304" pitchFamily="18" charset="0"/>
              </a:rPr>
              <a:t>- </a:t>
            </a:r>
            <a:r>
              <a:rPr lang="vi-VN" sz="2300" dirty="0">
                <a:solidFill>
                  <a:schemeClr val="tx1"/>
                </a:solidFill>
                <a:latin typeface="Times New Roman" panose="02020603050405020304" pitchFamily="18" charset="0"/>
                <a:cs typeface="Times New Roman" panose="02020603050405020304" pitchFamily="18" charset="0"/>
              </a:rPr>
              <a:t>Trường hợp có thay đ</a:t>
            </a:r>
            <a:r>
              <a:rPr lang="en-GB" sz="2300" dirty="0">
                <a:solidFill>
                  <a:schemeClr val="tx1"/>
                </a:solidFill>
                <a:latin typeface="Times New Roman" panose="02020603050405020304" pitchFamily="18" charset="0"/>
                <a:cs typeface="Times New Roman" panose="02020603050405020304" pitchFamily="18" charset="0"/>
              </a:rPr>
              <a:t>ổ</a:t>
            </a:r>
            <a:r>
              <a:rPr lang="vi-VN" sz="2300" dirty="0">
                <a:solidFill>
                  <a:schemeClr val="tx1"/>
                </a:solidFill>
                <a:latin typeface="Times New Roman" panose="02020603050405020304" pitchFamily="18" charset="0"/>
                <a:cs typeface="Times New Roman" panose="02020603050405020304" pitchFamily="18" charset="0"/>
              </a:rPr>
              <a:t>i địa điểm cơ sở sản xuất, kinh doanh hóa chất; loại hình, quy mô, chủng loại hóa chất.</a:t>
            </a:r>
          </a:p>
          <a:p>
            <a:pPr algn="just">
              <a:spcAft>
                <a:spcPts val="600"/>
              </a:spcAft>
            </a:pPr>
            <a:r>
              <a:rPr lang="vi-VN" sz="2300" dirty="0">
                <a:solidFill>
                  <a:schemeClr val="tx1"/>
                </a:solidFill>
                <a:latin typeface="Times New Roman" panose="02020603050405020304" pitchFamily="18" charset="0"/>
                <a:cs typeface="Times New Roman" panose="02020603050405020304" pitchFamily="18" charset="0"/>
              </a:rPr>
              <a:t>- Hồ sơ, trình tự,  thủ tục cấp điều chỉnh Giấy phép quy định tại  khoản 8 Điều 12 Nghị định số 33/2024/NDD-CP (được sửa đổi tại khoản 6 </a:t>
            </a:r>
            <a:r>
              <a:rPr lang="vi-VN" sz="2300"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phụ lục II NĐ số 146/2025/NĐ-CP)</a:t>
            </a:r>
            <a:endParaRPr lang="en-US" sz="23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0194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1277"/>
            <a:ext cx="11901487" cy="5293757"/>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2800" b="1" dirty="0">
                <a:ln/>
                <a:solidFill>
                  <a:srgbClr val="00B0F0"/>
                </a:solidFill>
                <a:latin typeface="Times New Roman" panose="02020603050405020304" pitchFamily="18" charset="0"/>
                <a:cs typeface="Times New Roman" panose="02020603050405020304" pitchFamily="18" charset="0"/>
              </a:rPr>
              <a:t>Quy định đánh giá điều kiện thực tế cơ sở sản xuất, kinh doanh hóa chất Bảng để cấp phép (Điều 13 Nghị định số 33/2017/NĐ-CP)</a:t>
            </a:r>
          </a:p>
          <a:p>
            <a:pPr algn="ctr"/>
            <a:endParaRPr lang="en-US" sz="2800" b="1" dirty="0">
              <a:ln/>
              <a:latin typeface="Times New Roman" panose="02020603050405020304" pitchFamily="18" charset="0"/>
              <a:cs typeface="Times New Roman" panose="02020603050405020304" pitchFamily="18" charset="0"/>
            </a:endParaRPr>
          </a:p>
          <a:p>
            <a:pPr algn="just">
              <a:spcBef>
                <a:spcPts val="600"/>
              </a:spcBef>
              <a:spcAft>
                <a:spcPts val="600"/>
              </a:spcAft>
            </a:pPr>
            <a:r>
              <a:rPr lang="vi-VN" sz="2800" dirty="0">
                <a:latin typeface="Times New Roman" panose="02020603050405020304" pitchFamily="18" charset="0"/>
                <a:cs typeface="Times New Roman" panose="02020603050405020304" pitchFamily="18" charset="0"/>
              </a:rPr>
              <a:t>1. Đánh giá điều kiện thực tế.</a:t>
            </a:r>
          </a:p>
          <a:p>
            <a:pPr algn="just">
              <a:spcBef>
                <a:spcPts val="600"/>
              </a:spcBef>
              <a:spcAft>
                <a:spcPts val="600"/>
              </a:spcAft>
            </a:pPr>
            <a:r>
              <a:rPr lang="vi-VN" sz="2800" dirty="0">
                <a:latin typeface="Times New Roman" panose="02020603050405020304" pitchFamily="18" charset="0"/>
                <a:cs typeface="Times New Roman" panose="02020603050405020304" pitchFamily="18" charset="0"/>
              </a:rPr>
              <a:t>2. Nội dung đánh 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06 </a:t>
            </a:r>
            <a:r>
              <a:rPr lang="en-US" sz="2800" dirty="0" err="1">
                <a:latin typeface="Times New Roman" panose="02020603050405020304" pitchFamily="18" charset="0"/>
                <a:cs typeface="Times New Roman" panose="02020603050405020304" pitchFamily="18" charset="0"/>
              </a:rPr>
              <a:t>Phụ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II </a:t>
            </a:r>
            <a:r>
              <a:rPr lang="vi-VN" sz="2800" dirty="0">
                <a:latin typeface="Times New Roman" panose="02020603050405020304" pitchFamily="18" charset="0"/>
                <a:cs typeface="Times New Roman" panose="02020603050405020304" pitchFamily="18" charset="0"/>
              </a:rPr>
              <a:t>Nghị định số 33/2024/NĐ-CP); Biên bản đánh giá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07 </a:t>
            </a:r>
            <a:r>
              <a:rPr lang="en-US" sz="2800" dirty="0" err="1">
                <a:latin typeface="Times New Roman" panose="02020603050405020304" pitchFamily="18" charset="0"/>
                <a:cs typeface="Times New Roman" panose="02020603050405020304" pitchFamily="18" charset="0"/>
              </a:rPr>
              <a:t>Phụ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lục</a:t>
            </a:r>
            <a:r>
              <a:rPr lang="en-US" sz="2800" dirty="0">
                <a:latin typeface="Times New Roman" panose="02020603050405020304" pitchFamily="18" charset="0"/>
                <a:cs typeface="Times New Roman" panose="02020603050405020304" pitchFamily="18" charset="0"/>
              </a:rPr>
              <a:t> II </a:t>
            </a:r>
            <a:r>
              <a:rPr lang="vi-VN" sz="2800" dirty="0">
                <a:latin typeface="Times New Roman" panose="02020603050405020304" pitchFamily="18" charset="0"/>
                <a:cs typeface="Times New Roman" panose="02020603050405020304" pitchFamily="18" charset="0"/>
              </a:rPr>
              <a:t>Nghị định số 33/2024/NĐ-CP).</a:t>
            </a:r>
          </a:p>
          <a:p>
            <a:pPr algn="just">
              <a:spcBef>
                <a:spcPts val="600"/>
              </a:spcBef>
              <a:spcAft>
                <a:spcPts val="600"/>
              </a:spcAft>
            </a:pPr>
            <a:r>
              <a:rPr lang="vi-VN" sz="2800" dirty="0">
                <a:latin typeface="Times New Roman" panose="02020603050405020304" pitchFamily="18" charset="0"/>
                <a:cs typeface="Times New Roman" panose="02020603050405020304" pitchFamily="18" charset="0"/>
              </a:rPr>
              <a:t>3. Quy định thành lập Đoàn thẩm định: </a:t>
            </a:r>
            <a:r>
              <a:rPr lang="en-US" sz="2800" dirty="0">
                <a:latin typeface="Times New Roman" panose="02020603050405020304" pitchFamily="18" charset="0"/>
                <a:cs typeface="Times New Roman" panose="02020603050405020304" pitchFamily="18" charset="0"/>
              </a:rPr>
              <a:t>UBND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Đoàn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03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bao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02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UBND </a:t>
            </a:r>
            <a:r>
              <a:rPr lang="en-US" sz="2800" dirty="0" err="1">
                <a:latin typeface="Times New Roman" panose="02020603050405020304" pitchFamily="18" charset="0"/>
                <a:cs typeface="Times New Roman" panose="02020603050405020304" pitchFamily="18" charset="0"/>
              </a:rPr>
              <a:t>cấp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01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đoàn</a:t>
            </a:r>
            <a:r>
              <a:rPr lang="en-US" sz="2800" dirty="0">
                <a:latin typeface="Times New Roman" panose="02020603050405020304" pitchFamily="18" charset="0"/>
                <a:cs typeface="Times New Roman" panose="02020603050405020304" pitchFamily="18" charset="0"/>
              </a:rPr>
              <a:t>), 01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SCT </a:t>
            </a:r>
            <a:r>
              <a:rPr lang="en-US" sz="2800" dirty="0" err="1">
                <a:latin typeface="Times New Roman" panose="02020603050405020304" pitchFamily="18" charset="0"/>
                <a:cs typeface="Times New Roman" panose="02020603050405020304" pitchFamily="18" charset="0"/>
              </a:rPr>
              <a:t>nơi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a:p>
            <a:pPr marL="457200" indent="-457200" algn="just">
              <a:buFontTx/>
              <a:buChar char="-"/>
            </a:pPr>
            <a:endParaRPr lang="en-US" sz="2800" b="1" cap="none" spc="0" dirty="0">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8323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F5479-058B-4FA8-92E9-18CAB8CDC5C5}"/>
              </a:ext>
            </a:extLst>
          </p:cNvPr>
          <p:cNvSpPr txBox="1">
            <a:spLocks/>
          </p:cNvSpPr>
          <p:nvPr/>
        </p:nvSpPr>
        <p:spPr>
          <a:xfrm>
            <a:off x="228600" y="190502"/>
            <a:ext cx="11734800" cy="4431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3200" dirty="0">
                <a:solidFill>
                  <a:srgbClr val="00B0F0"/>
                </a:solidFill>
                <a:latin typeface="Times New Roman" panose="02020603050405020304" pitchFamily="18" charset="0"/>
                <a:cs typeface="Times New Roman" panose="02020603050405020304" pitchFamily="18" charset="0"/>
              </a:rPr>
              <a:t>Thu hồi Giấy phép sản xuất, kinh doanh hóa chất Bảng</a:t>
            </a:r>
            <a:endParaRPr lang="en-US" sz="32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3" name="Rectangle 2"/>
          <p:cNvSpPr/>
          <p:nvPr/>
        </p:nvSpPr>
        <p:spPr>
          <a:xfrm>
            <a:off x="784860" y="1234544"/>
            <a:ext cx="10668000" cy="1969770"/>
          </a:xfrm>
          <a:prstGeom prst="rect">
            <a:avLst/>
          </a:prstGeom>
        </p:spPr>
        <p:txBody>
          <a:bodyPr wrap="square">
            <a:spAutoFit/>
          </a:bodyPr>
          <a:lstStyle/>
          <a:p>
            <a:pPr indent="457200" algn="just">
              <a:spcBef>
                <a:spcPts val="600"/>
              </a:spcBef>
              <a:spcAft>
                <a:spcPts val="600"/>
              </a:spcAft>
            </a:pPr>
            <a:r>
              <a:rPr lang="en-US" sz="2800" dirty="0">
                <a:solidFill>
                  <a:srgbClr val="000000"/>
                </a:solidFill>
                <a:latin typeface="Times New Roman" panose="02020603050405020304" pitchFamily="18" charset="0"/>
                <a:ea typeface="Times New Roman" panose="02020603050405020304" pitchFamily="18" charset="0"/>
              </a:rPr>
              <a:t>1. Cơ quan có thẩm quyền cấp Giấy </a:t>
            </a:r>
            <a:r>
              <a:rPr lang="en-US" sz="2800" dirty="0" err="1">
                <a:solidFill>
                  <a:srgbClr val="000000"/>
                </a:solidFill>
                <a:latin typeface="Times New Roman" panose="02020603050405020304" pitchFamily="18" charset="0"/>
                <a:ea typeface="Times New Roman" panose="02020603050405020304" pitchFamily="18" charset="0"/>
              </a:rPr>
              <a:t>phép</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cơ quan có thẩm quyền </a:t>
            </a:r>
            <a:r>
              <a:rPr lang="en-US" sz="2800" dirty="0" err="1">
                <a:solidFill>
                  <a:srgbClr val="000000"/>
                </a:solidFill>
                <a:latin typeface="Times New Roman" panose="02020603050405020304" pitchFamily="18" charset="0"/>
                <a:ea typeface="Times New Roman" panose="02020603050405020304" pitchFamily="18" charset="0"/>
              </a:rPr>
              <a:t>thu</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hồi</a:t>
            </a:r>
            <a:r>
              <a:rPr lang="en-US" sz="2800" dirty="0">
                <a:solidFill>
                  <a:srgbClr val="000000"/>
                </a:solidFill>
                <a:latin typeface="Times New Roman" panose="02020603050405020304" pitchFamily="18" charset="0"/>
                <a:ea typeface="Times New Roman" panose="02020603050405020304" pitchFamily="18" charset="0"/>
              </a:rPr>
              <a:t>.</a:t>
            </a:r>
            <a:endParaRPr lang="vi-VN" sz="2800" dirty="0">
              <a:latin typeface="Times New Roman" panose="02020603050405020304" pitchFamily="18" charset="0"/>
              <a:ea typeface="Times New Roman" panose="02020603050405020304" pitchFamily="18" charset="0"/>
            </a:endParaRPr>
          </a:p>
          <a:p>
            <a:pPr indent="457200" algn="just">
              <a:spcBef>
                <a:spcPts val="600"/>
              </a:spcBef>
              <a:spcAft>
                <a:spcPts val="600"/>
              </a:spcAft>
            </a:pPr>
            <a:r>
              <a:rPr lang="en-US" sz="2800" dirty="0">
                <a:solidFill>
                  <a:srgbClr val="000000"/>
                </a:solidFill>
                <a:latin typeface="Times New Roman" panose="02020603050405020304" pitchFamily="18" charset="0"/>
                <a:ea typeface="Times New Roman" panose="02020603050405020304" pitchFamily="18" charset="0"/>
              </a:rPr>
              <a:t>2. Việc thu </a:t>
            </a:r>
            <a:r>
              <a:rPr lang="en-US" sz="2800" dirty="0" err="1">
                <a:solidFill>
                  <a:srgbClr val="000000"/>
                </a:solidFill>
                <a:latin typeface="Times New Roman" panose="02020603050405020304" pitchFamily="18" charset="0"/>
                <a:ea typeface="Times New Roman" panose="02020603050405020304" pitchFamily="18" charset="0"/>
              </a:rPr>
              <a:t>hồi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được</a:t>
            </a:r>
            <a:r>
              <a:rPr lang="en-US" sz="2800" dirty="0">
                <a:solidFill>
                  <a:srgbClr val="000000"/>
                </a:solidFill>
                <a:latin typeface="Times New Roman" panose="02020603050405020304" pitchFamily="18" charset="0"/>
                <a:ea typeface="Times New Roman" panose="02020603050405020304" pitchFamily="18" charset="0"/>
              </a:rPr>
              <a:t> thực hiện theo quy định tại Điều 18 Luật Hoá chất và các văn bản hướng dẫn</a:t>
            </a:r>
            <a:r>
              <a:rPr lang="en-US" sz="2000" dirty="0">
                <a:solidFill>
                  <a:srgbClr val="000000"/>
                </a:solidFill>
                <a:latin typeface="Times New Roman" panose="02020603050405020304" pitchFamily="18" charset="0"/>
                <a:ea typeface="Times New Roman" panose="02020603050405020304" pitchFamily="18" charset="0"/>
              </a:rPr>
              <a:t>.</a:t>
            </a:r>
            <a:endParaRPr lang="vi-VN"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4104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BB6A8-C90E-A28B-B030-AADBF7D12692}"/>
              </a:ext>
            </a:extLst>
          </p:cNvPr>
          <p:cNvSpPr txBox="1">
            <a:spLocks/>
          </p:cNvSpPr>
          <p:nvPr/>
        </p:nvSpPr>
        <p:spPr>
          <a:xfrm>
            <a:off x="1518058" y="788565"/>
            <a:ext cx="9741760" cy="3191258"/>
          </a:xfrm>
          <a:prstGeom prst="rect">
            <a:avLst/>
          </a:prstGeom>
        </p:spPr>
        <p:txBody>
          <a:bodyPr vert="horz" wrap="square" lIns="0" tIns="0" rIns="0" bIns="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50000"/>
              </a:lnSpc>
            </a:pPr>
            <a:r>
              <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rPr>
              <a:t>QUY ĐỊNH CẤP GIẤY PHÉP </a:t>
            </a:r>
            <a:br>
              <a:rPr lang="en-US" sz="4800" dirty="0">
                <a:solidFill>
                  <a:srgbClr val="0070C0"/>
                </a:solidFill>
                <a:latin typeface="Times New Roman" panose="02020603050405020304" pitchFamily="18" charset="0"/>
                <a:cs typeface="Times New Roman" panose="02020603050405020304" pitchFamily="18" charset="0"/>
              </a:rPr>
            </a:br>
            <a:r>
              <a:rPr lang="en-US" sz="4800" b="1" dirty="0">
                <a:solidFill>
                  <a:srgbClr val="0070C0"/>
                </a:solidFill>
                <a:latin typeface="Times New Roman" panose="02020603050405020304" pitchFamily="18" charset="0"/>
                <a:cs typeface="Times New Roman" panose="02020603050405020304" pitchFamily="18" charset="0"/>
              </a:rPr>
              <a:t>SẢN XUẤT, KINH DOANH HÓA CHẤT CÓ ĐIỀU KIỆN</a:t>
            </a:r>
            <a:endPar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4033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6350AF9-1185-AD1C-44B2-0DC27F0CE80A}"/>
              </a:ext>
            </a:extLst>
          </p:cNvPr>
          <p:cNvSpPr txBox="1">
            <a:spLocks/>
          </p:cNvSpPr>
          <p:nvPr/>
        </p:nvSpPr>
        <p:spPr>
          <a:xfrm>
            <a:off x="838200" y="1264024"/>
            <a:ext cx="10515600" cy="497541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600"/>
              </a:spcBef>
              <a:spcAft>
                <a:spcPts val="600"/>
              </a:spcAft>
              <a:buNone/>
            </a:pPr>
            <a:r>
              <a:rPr lang="vi-VN" dirty="0"/>
              <a:t>📂 </a:t>
            </a:r>
            <a:r>
              <a:rPr lang="vi-VN" dirty="0">
                <a:ln w="0"/>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CƠ SỞ PHÁP LÝ</a:t>
            </a:r>
          </a:p>
          <a:p>
            <a:pPr marL="0" indent="0" algn="just">
              <a:lnSpc>
                <a:spcPct val="100000"/>
              </a:lnSpc>
              <a:spcBef>
                <a:spcPts val="600"/>
              </a:spcBef>
              <a:spcAft>
                <a:spcPts val="600"/>
              </a:spcAft>
              <a:buNone/>
            </a:pPr>
            <a:r>
              <a:rPr lang="vi-VN" dirty="0"/>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endParaRPr lang="en-US" dirty="0">
              <a:latin typeface="Times New Roman" panose="02020603050405020304" pitchFamily="18" charset="0"/>
              <a:ea typeface="Cambria" panose="02040503050406030204" pitchFamily="18" charset="0"/>
              <a:cs typeface="Times New Roman" panose="02020603050405020304" pitchFamily="18" charset="0"/>
            </a:endParaRPr>
          </a:p>
          <a:p>
            <a:pPr marL="0" indent="0" algn="just">
              <a:lnSpc>
                <a:spcPct val="100000"/>
              </a:lnSpc>
              <a:spcBef>
                <a:spcPts val="600"/>
              </a:spcBef>
              <a:spcAft>
                <a:spcPts val="600"/>
              </a:spcAft>
              <a:buNone/>
            </a:pPr>
            <a:r>
              <a:rPr lang="vi-VN" dirty="0"/>
              <a:t>📂 </a:t>
            </a:r>
            <a:r>
              <a:rPr lang="en-US" dirty="0" err="1">
                <a:latin typeface="Times New Roman" panose="02020603050405020304" pitchFamily="18" charset="0"/>
                <a:cs typeface="Times New Roman" panose="02020603050405020304" pitchFamily="18" charset="0"/>
              </a:rPr>
              <a:t>Hồ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endParaRPr lang="en-US" dirty="0">
              <a:latin typeface="Times New Roman" panose="02020603050405020304" pitchFamily="18" charset="0"/>
              <a:ea typeface="Cambria" panose="02040503050406030204" pitchFamily="18" charset="0"/>
              <a:cs typeface="Times New Roman" panose="02020603050405020304" pitchFamily="18" charset="0"/>
            </a:endParaRPr>
          </a:p>
          <a:p>
            <a:pPr marL="0" indent="0" algn="just">
              <a:lnSpc>
                <a:spcPct val="100000"/>
              </a:lnSpc>
              <a:spcBef>
                <a:spcPts val="600"/>
              </a:spcBef>
              <a:spcAft>
                <a:spcPts val="600"/>
              </a:spcAft>
              <a:buNone/>
            </a:pPr>
            <a:r>
              <a:rPr lang="vi-VN" dirty="0"/>
              <a:t>📂 </a:t>
            </a:r>
            <a:r>
              <a:rPr lang="vi-VN" dirty="0">
                <a:latin typeface="Times New Roman" panose="02020603050405020304" pitchFamily="18" charset="0"/>
                <a:cs typeface="Times New Roman" panose="02020603050405020304" pitchFamily="18" charset="0"/>
              </a:rPr>
              <a:t>Hồ sơ, trình tự, thủ tục cấp lại</a:t>
            </a:r>
            <a:endParaRPr lang="en-US" dirty="0">
              <a:latin typeface="Times New Roman" panose="02020603050405020304" pitchFamily="18" charset="0"/>
              <a:ea typeface="Cambria" panose="02040503050406030204" pitchFamily="18" charset="0"/>
              <a:cs typeface="Times New Roman" panose="02020603050405020304" pitchFamily="18" charset="0"/>
            </a:endParaRPr>
          </a:p>
          <a:p>
            <a:pPr marL="0" indent="0" algn="just">
              <a:lnSpc>
                <a:spcPct val="100000"/>
              </a:lnSpc>
              <a:spcBef>
                <a:spcPts val="600"/>
              </a:spcBef>
              <a:spcAft>
                <a:spcPts val="600"/>
              </a:spcAft>
              <a:buNone/>
            </a:pPr>
            <a:r>
              <a:rPr lang="vi-VN" dirty="0"/>
              <a:t>📂 </a:t>
            </a:r>
            <a:r>
              <a:rPr lang="vi-VN" dirty="0">
                <a:latin typeface="Times New Roman" panose="02020603050405020304" pitchFamily="18" charset="0"/>
                <a:cs typeface="Times New Roman" panose="02020603050405020304" pitchFamily="18" charset="0"/>
              </a:rPr>
              <a:t>Hồ sơ, trình tự, thủ tục cấp điều chỉnh</a:t>
            </a:r>
            <a:endParaRPr lang="en-US" dirty="0">
              <a:latin typeface="Times New Roman" panose="02020603050405020304" pitchFamily="18" charset="0"/>
              <a:ea typeface="Cambria" panose="02040503050406030204" pitchFamily="18" charset="0"/>
              <a:cs typeface="Times New Roman" panose="02020603050405020304" pitchFamily="18" charset="0"/>
            </a:endParaRPr>
          </a:p>
          <a:p>
            <a:pPr marL="0" indent="0">
              <a:buFont typeface="Arial" panose="020B0604020202020204" pitchFamily="34" charset="0"/>
              <a:buNone/>
            </a:pPr>
            <a:endParaRPr lang="en-US" b="1" dirty="0">
              <a:ln/>
              <a:solidFill>
                <a:srgbClr val="00B0F0"/>
              </a:solidFill>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a:p>
            <a:pPr marL="0" indent="0">
              <a:buFont typeface="Arial" panose="020B0604020202020204" pitchFamily="34" charset="0"/>
              <a:buNone/>
            </a:pPr>
            <a:endParaRPr lang="vi-VN"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a:p>
            <a:pPr marL="0" indent="0">
              <a:buFont typeface="Arial" panose="020B0604020202020204" pitchFamily="34" charset="0"/>
              <a:buNone/>
            </a:pPr>
            <a:endParaRPr lang="vi-VN" dirty="0"/>
          </a:p>
        </p:txBody>
      </p:sp>
      <p:sp>
        <p:nvSpPr>
          <p:cNvPr id="3" name="Rectangle 2">
            <a:extLst>
              <a:ext uri="{FF2B5EF4-FFF2-40B4-BE49-F238E27FC236}">
                <a16:creationId xmlns:a16="http://schemas.microsoft.com/office/drawing/2014/main" id="{6B104A4D-3B0C-080F-7FCF-31ABB42571BE}"/>
              </a:ext>
            </a:extLst>
          </p:cNvPr>
          <p:cNvSpPr/>
          <p:nvPr/>
        </p:nvSpPr>
        <p:spPr>
          <a:xfrm>
            <a:off x="3246983" y="304817"/>
            <a:ext cx="6529029" cy="553998"/>
          </a:xfrm>
          <a:prstGeom prst="rect">
            <a:avLst/>
          </a:prstGeom>
          <a:noFill/>
        </p:spPr>
        <p:txBody>
          <a:bodyPr wrap="square" lIns="91440" tIns="45720" rIns="91440" bIns="45720">
            <a:spAutoFit/>
          </a:bodyPr>
          <a:lstStyle/>
          <a:p>
            <a:pPr algn="ctr"/>
            <a:r>
              <a:rPr lang="en-US" sz="3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NỘI DUNG TRÌNH BÀY </a:t>
            </a:r>
          </a:p>
        </p:txBody>
      </p:sp>
    </p:spTree>
    <p:extLst>
      <p:ext uri="{BB962C8B-B14F-4D97-AF65-F5344CB8AC3E}">
        <p14:creationId xmlns:p14="http://schemas.microsoft.com/office/powerpoint/2010/main" val="1463620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77AB68-2E7A-50E0-80C6-85EF453DE0FA}"/>
              </a:ext>
            </a:extLst>
          </p:cNvPr>
          <p:cNvSpPr txBox="1"/>
          <p:nvPr/>
        </p:nvSpPr>
        <p:spPr>
          <a:xfrm>
            <a:off x="97117" y="128601"/>
            <a:ext cx="11997765" cy="4124206"/>
          </a:xfrm>
          <a:prstGeom prst="rect">
            <a:avLst/>
          </a:prstGeom>
          <a:noFill/>
        </p:spPr>
        <p:txBody>
          <a:bodyPr wrap="square">
            <a:spAutoFit/>
          </a:bodyPr>
          <a:lstStyle/>
          <a:p>
            <a:pPr algn="just">
              <a:spcBef>
                <a:spcPts val="600"/>
              </a:spcBef>
              <a:spcAft>
                <a:spcPts val="600"/>
              </a:spcAft>
            </a:pPr>
            <a:r>
              <a:rPr lang="en-US" sz="2600" b="1" dirty="0">
                <a:latin typeface="Times New Roman" panose="02020603050405020304" pitchFamily="18" charset="0"/>
                <a:cs typeface="Times New Roman" panose="02020603050405020304" pitchFamily="18" charset="0"/>
              </a:rPr>
              <a:t>I</a:t>
            </a:r>
            <a:r>
              <a:rPr lang="vi-VN"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cứ</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cơ</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sở</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lý</a:t>
            </a:r>
            <a:r>
              <a:rPr lang="en-US" sz="2600" b="1" dirty="0">
                <a:latin typeface="Times New Roman" panose="02020603050405020304" pitchFamily="18" charset="0"/>
                <a:cs typeface="Times New Roman" panose="02020603050405020304" pitchFamily="18" charset="0"/>
              </a:rPr>
              <a:t>:</a:t>
            </a:r>
            <a:endParaRPr lang="vi-VN" sz="26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vi-VN" sz="2800" dirty="0"/>
              <a:t>⚖️</a:t>
            </a:r>
            <a:r>
              <a:rPr lang="vi-VN" sz="2600" dirty="0">
                <a:latin typeface="Times New Roman" panose="02020603050405020304" pitchFamily="18" charset="0"/>
                <a:cs typeface="Times New Roman" panose="02020603050405020304" pitchFamily="18" charset="0"/>
              </a:rPr>
              <a:t> Luật Hóa chất ngày 21 tháng 11 năm 2007;</a:t>
            </a:r>
          </a:p>
          <a:p>
            <a:pPr algn="just">
              <a:spcBef>
                <a:spcPts val="600"/>
              </a:spcBef>
              <a:spcAft>
                <a:spcPts val="600"/>
              </a:spcAft>
            </a:pPr>
            <a:r>
              <a:rPr lang="vi-VN" sz="2800" dirty="0"/>
              <a:t>⚖️</a:t>
            </a:r>
            <a:r>
              <a:rPr lang="vi-VN"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113/2017/NĐ-CP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09/10/2017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Chính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25 </a:t>
            </a:r>
            <a:r>
              <a:rPr lang="en-US" sz="2600" dirty="0" err="1">
                <a:latin typeface="Times New Roman" panose="02020603050405020304" pitchFamily="18" charset="0"/>
                <a:cs typeface="Times New Roman" panose="02020603050405020304" pitchFamily="18" charset="0"/>
              </a:rPr>
              <a:t>tháng</a:t>
            </a:r>
            <a:r>
              <a:rPr lang="en-US" sz="2600" dirty="0">
                <a:latin typeface="Times New Roman" panose="02020603050405020304" pitchFamily="18" charset="0"/>
                <a:cs typeface="Times New Roman" panose="02020603050405020304" pitchFamily="18" charset="0"/>
              </a:rPr>
              <a:t> 11 </a:t>
            </a:r>
            <a:r>
              <a:rPr lang="en-US" sz="2600" dirty="0" err="1">
                <a:latin typeface="Times New Roman" panose="02020603050405020304" pitchFamily="18" charset="0"/>
                <a:cs typeface="Times New Roman" panose="02020603050405020304" pitchFamily="18" charset="0"/>
              </a:rPr>
              <a:t>năm</a:t>
            </a:r>
            <a:r>
              <a:rPr lang="en-US" sz="2600" dirty="0">
                <a:latin typeface="Times New Roman" panose="02020603050405020304" pitchFamily="18" charset="0"/>
                <a:cs typeface="Times New Roman" panose="02020603050405020304" pitchFamily="18" charset="0"/>
              </a:rPr>
              <a:t> 2017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sửa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đổi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bổ</a:t>
            </a:r>
            <a:r>
              <a:rPr lang="en-US" sz="2600" dirty="0">
                <a:latin typeface="Times New Roman" panose="02020603050405020304" pitchFamily="18" charset="0"/>
                <a:cs typeface="Times New Roman" panose="02020603050405020304" pitchFamily="18" charset="0"/>
              </a:rPr>
              <a:t> sung </a:t>
            </a:r>
            <a:r>
              <a:rPr lang="en-US" sz="2600" dirty="0" err="1">
                <a:latin typeface="Times New Roman" panose="02020603050405020304" pitchFamily="18" charset="0"/>
                <a:cs typeface="Times New Roman" panose="02020603050405020304" pitchFamily="18" charset="0"/>
              </a:rPr>
              <a:t>bởi</a:t>
            </a:r>
            <a:r>
              <a:rPr lang="en-US" sz="2600" dirty="0">
                <a:latin typeface="Times New Roman" panose="02020603050405020304" pitchFamily="18" charset="0"/>
                <a:cs typeface="Times New Roman" panose="02020603050405020304" pitchFamily="18" charset="0"/>
              </a:rPr>
              <a:t>:</a:t>
            </a:r>
            <a:endParaRPr lang="vi-VN" sz="26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17/2020/NĐ-CP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05/02/2020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Chính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phủ</a:t>
            </a:r>
            <a:r>
              <a:rPr lang="en-US" sz="2600" dirty="0">
                <a:latin typeface="Times New Roman" panose="02020603050405020304" pitchFamily="18" charset="0"/>
                <a:cs typeface="Times New Roman" panose="02020603050405020304" pitchFamily="18" charset="0"/>
              </a:rPr>
              <a:t>;</a:t>
            </a:r>
            <a:endParaRPr lang="vi-VN" sz="26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82/2022/NĐ-CP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18/10/2022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Chính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phủ</a:t>
            </a:r>
            <a:r>
              <a:rPr lang="en-US" sz="2600" dirty="0">
                <a:latin typeface="Times New Roman" panose="02020603050405020304" pitchFamily="18" charset="0"/>
                <a:cs typeface="Times New Roman" panose="02020603050405020304" pitchFamily="18" charset="0"/>
              </a:rPr>
              <a:t>.</a:t>
            </a:r>
            <a:endParaRPr lang="vi-VN" sz="26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vi-VN" sz="2800" dirty="0"/>
              <a:t>⚖️</a:t>
            </a:r>
            <a:r>
              <a:rPr lang="vi-VN" sz="2600" dirty="0">
                <a:latin typeface="Times New Roman" panose="02020603050405020304" pitchFamily="18" charset="0"/>
                <a:cs typeface="Times New Roman" panose="02020603050405020304" pitchFamily="18" charset="0"/>
              </a:rPr>
              <a:t> Nghị định số 146/2025/NĐ-CP ngày 16/6/2025 của Chính phủ quy định về phân quyền, phân cấp quản lý nhà nước trong lĩnh vực công nghiệp và thương mại.</a:t>
            </a:r>
          </a:p>
        </p:txBody>
      </p:sp>
    </p:spTree>
    <p:extLst>
      <p:ext uri="{BB962C8B-B14F-4D97-AF65-F5344CB8AC3E}">
        <p14:creationId xmlns:p14="http://schemas.microsoft.com/office/powerpoint/2010/main" val="2679621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7F58C39-A38F-0723-314F-1E460A753C04}"/>
              </a:ext>
            </a:extLst>
          </p:cNvPr>
          <p:cNvSpPr txBox="1">
            <a:spLocks/>
          </p:cNvSpPr>
          <p:nvPr/>
        </p:nvSpPr>
        <p:spPr>
          <a:xfrm>
            <a:off x="1399525" y="1753765"/>
            <a:ext cx="9741760" cy="3191258"/>
          </a:xfrm>
          <a:prstGeom prst="rect">
            <a:avLst/>
          </a:prstGeom>
        </p:spPr>
        <p:txBody>
          <a:bodyPr vert="horz" wrap="square" lIns="0" tIns="0" rIns="0" bIns="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50000"/>
              </a:lnSpc>
            </a:pPr>
            <a:r>
              <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rPr>
              <a:t>QUY ĐỊNH CẤP GIẤY PHÉP </a:t>
            </a:r>
            <a:br>
              <a:rPr lang="en-US" sz="4800" dirty="0">
                <a:solidFill>
                  <a:srgbClr val="0070C0"/>
                </a:solidFill>
                <a:latin typeface="Times New Roman" panose="02020603050405020304" pitchFamily="18" charset="0"/>
                <a:cs typeface="Times New Roman" panose="02020603050405020304" pitchFamily="18" charset="0"/>
              </a:rPr>
            </a:br>
            <a:r>
              <a:rPr lang="en-US" sz="4800" b="1" dirty="0">
                <a:solidFill>
                  <a:srgbClr val="0070C0"/>
                </a:solidFill>
                <a:latin typeface="Times New Roman" panose="02020603050405020304" pitchFamily="18" charset="0"/>
                <a:cs typeface="Times New Roman" panose="02020603050405020304" pitchFamily="18" charset="0"/>
              </a:rPr>
              <a:t>SẢN XUẤT, KINH DOANH HÓA CHẤT BẢNG 1, 2, 3</a:t>
            </a:r>
            <a:endParaRPr lang="en-US" sz="4800" b="1" dirty="0">
              <a:solidFill>
                <a:srgbClr val="0070C0"/>
              </a:solidFill>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873273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65C33-EE9A-BF82-5C82-CCBD06B14569}"/>
              </a:ext>
            </a:extLst>
          </p:cNvPr>
          <p:cNvSpPr txBox="1">
            <a:spLocks/>
          </p:cNvSpPr>
          <p:nvPr/>
        </p:nvSpPr>
        <p:spPr>
          <a:xfrm>
            <a:off x="228600" y="190502"/>
            <a:ext cx="11734800" cy="8309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err="1">
                <a:solidFill>
                  <a:srgbClr val="00B0F0"/>
                </a:solidFill>
                <a:latin typeface="Times New Roman" panose="02020603050405020304" pitchFamily="18" charset="0"/>
                <a:cs typeface="Times New Roman" panose="02020603050405020304" pitchFamily="18" charset="0"/>
              </a:rPr>
              <a:t>Điều</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kiện</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cấp</a:t>
            </a:r>
            <a:r>
              <a:rPr lang="en-US" sz="3000" b="1" dirty="0">
                <a:solidFill>
                  <a:srgbClr val="00B0F0"/>
                </a:solidFill>
                <a:latin typeface="Times New Roman" panose="02020603050405020304" pitchFamily="18" charset="0"/>
                <a:cs typeface="Times New Roman" panose="02020603050405020304" pitchFamily="18" charset="0"/>
              </a:rPr>
              <a:t> GCN </a:t>
            </a:r>
            <a:r>
              <a:rPr lang="en-US" sz="3000" b="1" dirty="0" err="1">
                <a:solidFill>
                  <a:srgbClr val="00B0F0"/>
                </a:solidFill>
                <a:latin typeface="Times New Roman" panose="02020603050405020304" pitchFamily="18" charset="0"/>
                <a:cs typeface="Times New Roman" panose="02020603050405020304" pitchFamily="18" charset="0"/>
              </a:rPr>
              <a:t>đủ</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điều</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kiện</a:t>
            </a:r>
            <a:r>
              <a:rPr lang="en-US" sz="3000" b="1" dirty="0">
                <a:solidFill>
                  <a:srgbClr val="00B0F0"/>
                </a:solidFill>
                <a:latin typeface="Times New Roman" panose="02020603050405020304" pitchFamily="18" charset="0"/>
                <a:cs typeface="Times New Roman" panose="02020603050405020304" pitchFamily="18" charset="0"/>
              </a:rPr>
              <a:t> SX, KD </a:t>
            </a:r>
            <a:r>
              <a:rPr lang="en-US" sz="3000" b="1" dirty="0" err="1">
                <a:solidFill>
                  <a:srgbClr val="00B0F0"/>
                </a:solidFill>
                <a:latin typeface="Times New Roman" panose="02020603050405020304" pitchFamily="18" charset="0"/>
                <a:cs typeface="Times New Roman" panose="02020603050405020304" pitchFamily="18" charset="0"/>
              </a:rPr>
              <a:t>hóa</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chất</a:t>
            </a:r>
            <a:r>
              <a:rPr lang="en-US" sz="3000" b="1" dirty="0">
                <a:solidFill>
                  <a:srgbClr val="00B0F0"/>
                </a:solidFill>
                <a:latin typeface="Times New Roman" panose="02020603050405020304" pitchFamily="18" charset="0"/>
                <a:cs typeface="Times New Roman" panose="02020603050405020304" pitchFamily="18" charset="0"/>
              </a:rPr>
              <a:t> SX, KD </a:t>
            </a:r>
            <a:r>
              <a:rPr lang="en-US" sz="3000" b="1" dirty="0" err="1">
                <a:solidFill>
                  <a:srgbClr val="00B0F0"/>
                </a:solidFill>
                <a:latin typeface="Times New Roman" panose="02020603050405020304" pitchFamily="18" charset="0"/>
                <a:cs typeface="Times New Roman" panose="02020603050405020304" pitchFamily="18" charset="0"/>
              </a:rPr>
              <a:t>có</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điều</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kiện</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trong</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lĩnh</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vực</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công</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nghiệp</a:t>
            </a:r>
            <a:endParaRPr lang="en-US" sz="30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61DDDD23-BFDC-B797-EBC2-DC0682110E6A}"/>
              </a:ext>
            </a:extLst>
          </p:cNvPr>
          <p:cNvSpPr txBox="1"/>
          <p:nvPr/>
        </p:nvSpPr>
        <p:spPr>
          <a:xfrm>
            <a:off x="114300" y="1382432"/>
            <a:ext cx="11963400" cy="4585871"/>
          </a:xfrm>
          <a:prstGeom prst="rect">
            <a:avLst/>
          </a:prstGeom>
          <a:noFill/>
        </p:spPr>
        <p:txBody>
          <a:bodyPr wrap="square">
            <a:spAutoFit/>
          </a:bodyPr>
          <a:lstStyle/>
          <a:p>
            <a:pPr indent="457200" algn="just">
              <a:spcBef>
                <a:spcPts val="600"/>
              </a:spcBef>
              <a:spcAft>
                <a:spcPts val="600"/>
              </a:spcAft>
              <a:buNone/>
            </a:pPr>
            <a:r>
              <a:rPr lang="en-US" sz="2800" b="1" dirty="0">
                <a:effectLst/>
                <a:latin typeface="Times New Roman" panose="02020603050405020304" pitchFamily="18" charset="0"/>
                <a:ea typeface="Calibri" panose="020F0502020204030204" pitchFamily="34" charset="0"/>
              </a:rPr>
              <a:t>1. </a:t>
            </a:r>
            <a:r>
              <a:rPr lang="en-US" sz="2800" b="1" dirty="0" err="1">
                <a:effectLst/>
                <a:latin typeface="Times New Roman" panose="02020603050405020304" pitchFamily="18" charset="0"/>
                <a:ea typeface="Calibri" panose="020F0502020204030204" pitchFamily="34" charset="0"/>
              </a:rPr>
              <a:t>Điều</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kiện</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sản</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xuất</a:t>
            </a:r>
            <a:r>
              <a:rPr lang="en-US" sz="2800" b="1" dirty="0">
                <a:latin typeface="Times New Roman" panose="02020603050405020304" pitchFamily="18" charset="0"/>
                <a:ea typeface="Calibri" panose="020F0502020204030204" pitchFamily="34" charset="0"/>
              </a:rPr>
              <a:t> </a:t>
            </a:r>
            <a:r>
              <a:rPr lang="en-US" sz="2800" b="1" dirty="0">
                <a:effectLst/>
                <a:latin typeface="Times New Roman" panose="02020603050405020304" pitchFamily="18" charset="0"/>
                <a:ea typeface="Calibri" panose="020F0502020204030204" pitchFamily="34" charset="0"/>
              </a:rPr>
              <a:t>(</a:t>
            </a:r>
            <a:r>
              <a:rPr lang="en-US" sz="2800" b="1" dirty="0" err="1">
                <a:effectLst/>
                <a:latin typeface="Times New Roman" panose="02020603050405020304" pitchFamily="18" charset="0"/>
                <a:ea typeface="Calibri" panose="020F0502020204030204" pitchFamily="34" charset="0"/>
              </a:rPr>
              <a:t>Khoản</a:t>
            </a:r>
            <a:r>
              <a:rPr lang="en-US" sz="2800" b="1" dirty="0">
                <a:effectLst/>
                <a:latin typeface="Times New Roman" panose="02020603050405020304" pitchFamily="18" charset="0"/>
                <a:ea typeface="Calibri" panose="020F0502020204030204" pitchFamily="34" charset="0"/>
              </a:rPr>
              <a:t> 1 </a:t>
            </a:r>
            <a:r>
              <a:rPr lang="en-US" sz="2800" b="1" dirty="0" err="1">
                <a:effectLst/>
                <a:latin typeface="Times New Roman" panose="02020603050405020304" pitchFamily="18" charset="0"/>
                <a:ea typeface="Calibri" panose="020F0502020204030204" pitchFamily="34" charset="0"/>
              </a:rPr>
              <a:t>Điều</a:t>
            </a:r>
            <a:r>
              <a:rPr lang="en-US" sz="2800" b="1" dirty="0">
                <a:effectLst/>
                <a:latin typeface="Times New Roman" panose="02020603050405020304" pitchFamily="18" charset="0"/>
                <a:ea typeface="Calibri" panose="020F0502020204030204" pitchFamily="34" charset="0"/>
              </a:rPr>
              <a:t> 9 </a:t>
            </a:r>
            <a:r>
              <a:rPr lang="en-US" sz="2800" b="1" dirty="0" err="1">
                <a:effectLst/>
                <a:latin typeface="Times New Roman" panose="02020603050405020304" pitchFamily="18" charset="0"/>
                <a:ea typeface="Calibri" panose="020F0502020204030204" pitchFamily="34" charset="0"/>
              </a:rPr>
              <a:t>Nghị</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định</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số</a:t>
            </a:r>
            <a:r>
              <a:rPr lang="en-US" sz="2800" b="1" dirty="0">
                <a:effectLst/>
                <a:latin typeface="Times New Roman" panose="02020603050405020304" pitchFamily="18" charset="0"/>
                <a:ea typeface="Calibri" panose="020F0502020204030204" pitchFamily="34" charset="0"/>
              </a:rPr>
              <a:t> 113/2017/NĐ-CP </a:t>
            </a:r>
            <a:r>
              <a:rPr lang="en-US" sz="2800" b="1" dirty="0" err="1">
                <a:effectLst/>
                <a:latin typeface="Times New Roman" panose="02020603050405020304" pitchFamily="18" charset="0"/>
                <a:ea typeface="Calibri" panose="020F0502020204030204" pitchFamily="34" charset="0"/>
              </a:rPr>
              <a:t>được</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sửa</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đổi</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tại</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Điều</a:t>
            </a:r>
            <a:r>
              <a:rPr lang="en-US" sz="2800" b="1" dirty="0">
                <a:latin typeface="Times New Roman" panose="02020603050405020304" pitchFamily="18" charset="0"/>
                <a:ea typeface="Calibri" panose="020F0502020204030204" pitchFamily="34" charset="0"/>
              </a:rPr>
              <a:t> 8, </a:t>
            </a:r>
            <a:r>
              <a:rPr lang="en-US" sz="2800" b="1" dirty="0" err="1">
                <a:latin typeface="Times New Roman" panose="02020603050405020304" pitchFamily="18" charset="0"/>
                <a:ea typeface="Calibri" panose="020F0502020204030204" pitchFamily="34" charset="0"/>
              </a:rPr>
              <a:t>Điều</a:t>
            </a:r>
            <a:r>
              <a:rPr lang="en-US" sz="2800" b="1" dirty="0">
                <a:latin typeface="Times New Roman" panose="02020603050405020304" pitchFamily="18" charset="0"/>
                <a:ea typeface="Calibri" panose="020F0502020204030204" pitchFamily="34" charset="0"/>
              </a:rPr>
              <a:t> 9 </a:t>
            </a:r>
            <a:r>
              <a:rPr lang="en-US" sz="2800" b="1" dirty="0" err="1">
                <a:latin typeface="Times New Roman" panose="02020603050405020304" pitchFamily="18" charset="0"/>
                <a:ea typeface="Calibri" panose="020F0502020204030204" pitchFamily="34" charset="0"/>
              </a:rPr>
              <a:t>Nghị</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định</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số</a:t>
            </a:r>
            <a:r>
              <a:rPr lang="en-US" sz="2800" b="1" dirty="0">
                <a:latin typeface="Times New Roman" panose="02020603050405020304" pitchFamily="18" charset="0"/>
                <a:ea typeface="Calibri" panose="020F0502020204030204" pitchFamily="34" charset="0"/>
              </a:rPr>
              <a:t> 17/2020/NĐ-CP)</a:t>
            </a:r>
            <a:endParaRPr lang="vi-VN" sz="2800" dirty="0">
              <a:effectLst/>
              <a:latin typeface="Times New Roman" panose="02020603050405020304" pitchFamily="18" charset="0"/>
              <a:ea typeface="Calibri" panose="020F0502020204030204" pitchFamily="34" charset="0"/>
            </a:endParaRPr>
          </a:p>
          <a:p>
            <a:pPr indent="457200" algn="just">
              <a:spcBef>
                <a:spcPts val="600"/>
              </a:spcBef>
              <a:spcAft>
                <a:spcPts val="600"/>
              </a:spcAft>
              <a:buNone/>
            </a:pPr>
            <a:r>
              <a:rPr lang="vi-VN" sz="2800" dirty="0"/>
              <a:t>✅ </a:t>
            </a:r>
            <a:r>
              <a:rPr lang="en-US" sz="2800" dirty="0" err="1">
                <a:effectLst/>
                <a:latin typeface="Times New Roman" panose="02020603050405020304" pitchFamily="18" charset="0"/>
                <a:ea typeface="Calibri" panose="020F0502020204030204" pitchFamily="34" charset="0"/>
              </a:rPr>
              <a:t>Là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tổ</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chức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nhân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được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thành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lập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theo</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quy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định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pháp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luật</a:t>
            </a:r>
            <a:r>
              <a:rPr lang="en-US" sz="2800" dirty="0">
                <a:effectLst/>
                <a:latin typeface="Times New Roman" panose="02020603050405020304" pitchFamily="18" charset="0"/>
                <a:ea typeface="Calibri" panose="020F0502020204030204" pitchFamily="34" charset="0"/>
              </a:rPr>
              <a:t>;</a:t>
            </a:r>
            <a:endParaRPr lang="vi-VN" sz="2800" dirty="0">
              <a:effectLst/>
              <a:latin typeface="Times New Roman" panose="02020603050405020304" pitchFamily="18" charset="0"/>
              <a:ea typeface="Calibri" panose="020F0502020204030204" pitchFamily="34" charset="0"/>
            </a:endParaRPr>
          </a:p>
          <a:p>
            <a:pPr indent="457200" algn="just">
              <a:spcBef>
                <a:spcPts val="600"/>
              </a:spcBef>
              <a:spcAft>
                <a:spcPts val="600"/>
              </a:spcAft>
              <a:buNone/>
            </a:pPr>
            <a:r>
              <a:rPr lang="vi-VN" sz="2800" dirty="0"/>
              <a:t>✅ </a:t>
            </a:r>
            <a:r>
              <a:rPr lang="en-US" sz="2800" dirty="0" err="1">
                <a:effectLst/>
                <a:latin typeface="Times New Roman" panose="02020603050405020304" pitchFamily="18" charset="0"/>
                <a:ea typeface="Calibri" panose="020F0502020204030204" pitchFamily="34" charset="0"/>
              </a:rPr>
              <a:t>Cơ</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sở</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vật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chất</a:t>
            </a:r>
            <a:r>
              <a:rPr lang="en-US" sz="2800" dirty="0">
                <a:effectLst/>
                <a:latin typeface="Times New Roman" panose="02020603050405020304" pitchFamily="18" charset="0"/>
                <a:ea typeface="Calibri" panose="020F0502020204030204" pitchFamily="34" charset="0"/>
              </a:rPr>
              <a:t> - </a:t>
            </a:r>
            <a:r>
              <a:rPr lang="en-US" sz="2800" dirty="0" err="1">
                <a:effectLst/>
                <a:latin typeface="Times New Roman" panose="02020603050405020304" pitchFamily="18" charset="0"/>
                <a:ea typeface="Calibri" panose="020F0502020204030204" pitchFamily="34" charset="0"/>
              </a:rPr>
              <a:t>kỹ</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thuật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đáp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ứng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quy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định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tại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Điều</a:t>
            </a:r>
            <a:r>
              <a:rPr lang="en-US" sz="2800" dirty="0">
                <a:effectLst/>
                <a:latin typeface="Times New Roman" panose="02020603050405020304" pitchFamily="18" charset="0"/>
                <a:ea typeface="Calibri" panose="020F0502020204030204" pitchFamily="34" charset="0"/>
              </a:rPr>
              <a:t> 12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Luật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hóa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chất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Điều</a:t>
            </a:r>
            <a:r>
              <a:rPr lang="en-US" sz="2800" dirty="0">
                <a:effectLst/>
                <a:latin typeface="Times New Roman" panose="02020603050405020304" pitchFamily="18" charset="0"/>
                <a:ea typeface="Calibri" panose="020F0502020204030204" pitchFamily="34" charset="0"/>
              </a:rPr>
              <a:t> 4; </a:t>
            </a:r>
            <a:r>
              <a:rPr lang="en-US" sz="2800" dirty="0" err="1">
                <a:effectLst/>
                <a:latin typeface="Times New Roman" panose="02020603050405020304" pitchFamily="18" charset="0"/>
                <a:ea typeface="Calibri" panose="020F0502020204030204" pitchFamily="34" charset="0"/>
              </a:rPr>
              <a:t>khoản</a:t>
            </a:r>
            <a:r>
              <a:rPr lang="en-US" sz="2800" dirty="0">
                <a:effectLst/>
                <a:latin typeface="Times New Roman" panose="02020603050405020304" pitchFamily="18" charset="0"/>
                <a:ea typeface="Calibri" panose="020F0502020204030204" pitchFamily="34" charset="0"/>
              </a:rPr>
              <a:t> 1, 2 </a:t>
            </a:r>
            <a:r>
              <a:rPr lang="en-US" sz="2800" dirty="0" err="1">
                <a:effectLst/>
                <a:latin typeface="Times New Roman" panose="02020603050405020304" pitchFamily="18" charset="0"/>
                <a:ea typeface="Calibri" panose="020F0502020204030204" pitchFamily="34" charset="0"/>
              </a:rPr>
              <a:t>Điều</a:t>
            </a:r>
            <a:r>
              <a:rPr lang="en-US" sz="2800" dirty="0">
                <a:effectLst/>
                <a:latin typeface="Times New Roman" panose="02020603050405020304" pitchFamily="18" charset="0"/>
                <a:ea typeface="Calibri" panose="020F0502020204030204" pitchFamily="34" charset="0"/>
              </a:rPr>
              <a:t> 5; </a:t>
            </a:r>
            <a:r>
              <a:rPr lang="en-US" sz="2800" dirty="0" err="1">
                <a:effectLst/>
                <a:latin typeface="Times New Roman" panose="02020603050405020304" pitchFamily="18" charset="0"/>
                <a:ea typeface="Calibri" panose="020F0502020204030204" pitchFamily="34" charset="0"/>
              </a:rPr>
              <a:t>khoản</a:t>
            </a:r>
            <a:r>
              <a:rPr lang="en-US" sz="2800" dirty="0">
                <a:effectLst/>
                <a:latin typeface="Times New Roman" panose="02020603050405020304" pitchFamily="18" charset="0"/>
                <a:ea typeface="Calibri" panose="020F0502020204030204" pitchFamily="34" charset="0"/>
              </a:rPr>
              <a:t> 1, </a:t>
            </a:r>
            <a:r>
              <a:rPr lang="en-US" sz="2800" dirty="0" err="1">
                <a:effectLst/>
                <a:latin typeface="Times New Roman" panose="02020603050405020304" pitchFamily="18" charset="0"/>
                <a:ea typeface="Calibri" panose="020F0502020204030204" pitchFamily="34" charset="0"/>
              </a:rPr>
              <a:t>khoản</a:t>
            </a:r>
            <a:r>
              <a:rPr lang="en-US" sz="2800" dirty="0">
                <a:effectLst/>
                <a:latin typeface="Times New Roman" panose="02020603050405020304" pitchFamily="18" charset="0"/>
                <a:ea typeface="Calibri" panose="020F0502020204030204" pitchFamily="34" charset="0"/>
              </a:rPr>
              <a:t> 2 </a:t>
            </a:r>
            <a:r>
              <a:rPr lang="en-US" sz="2800" dirty="0" err="1">
                <a:effectLst/>
                <a:latin typeface="Times New Roman" panose="02020603050405020304" pitchFamily="18" charset="0"/>
                <a:ea typeface="Calibri" panose="020F0502020204030204" pitchFamily="34" charset="0"/>
              </a:rPr>
              <a:t>Điều</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Nghị</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định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113/2017/NĐ-CP;</a:t>
            </a:r>
            <a:endParaRPr lang="vi-VN" sz="2800" dirty="0">
              <a:effectLst/>
              <a:latin typeface="Times New Roman" panose="02020603050405020304" pitchFamily="18" charset="0"/>
              <a:ea typeface="Calibri" panose="020F0502020204030204" pitchFamily="34" charset="0"/>
            </a:endParaRPr>
          </a:p>
          <a:p>
            <a:pPr indent="457200" algn="just">
              <a:spcBef>
                <a:spcPts val="600"/>
              </a:spcBef>
              <a:spcAft>
                <a:spcPts val="600"/>
              </a:spcAft>
              <a:buNone/>
            </a:pPr>
            <a:r>
              <a:rPr lang="vi-VN" sz="2800" dirty="0"/>
              <a:t>✅ </a:t>
            </a:r>
            <a:r>
              <a:rPr lang="en-US" sz="2800" dirty="0" err="1">
                <a:effectLst/>
                <a:latin typeface="Times New Roman" panose="02020603050405020304" pitchFamily="18" charset="0"/>
                <a:ea typeface="Calibri" panose="020F0502020204030204" pitchFamily="34" charset="0"/>
              </a:rPr>
              <a:t>Giám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đốc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hoặc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Phó</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Giám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đốc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kỹ</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thuật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hoặc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bộ</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kỹ</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thuật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phụ</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trách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hoạt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động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sản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xuất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hóa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chất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phải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bằng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đại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học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trở</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lên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về</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chuyên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ngành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hóa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chất</a:t>
            </a:r>
            <a:r>
              <a:rPr lang="en-US" sz="2800" dirty="0">
                <a:effectLst/>
                <a:latin typeface="Times New Roman" panose="02020603050405020304" pitchFamily="18" charset="0"/>
                <a:ea typeface="Calibri" panose="020F0502020204030204" pitchFamily="34" charset="0"/>
              </a:rPr>
              <a:t>;</a:t>
            </a:r>
          </a:p>
          <a:p>
            <a:pPr indent="457200" algn="just">
              <a:spcBef>
                <a:spcPts val="600"/>
              </a:spcBef>
              <a:spcAft>
                <a:spcPts val="600"/>
              </a:spcAft>
              <a:buNone/>
            </a:pPr>
            <a:r>
              <a:rPr lang="vi-VN" sz="2800" dirty="0"/>
              <a:t>✅ </a:t>
            </a:r>
            <a:r>
              <a:rPr lang="en-US" sz="2800" dirty="0">
                <a:effectLst/>
                <a:latin typeface="Times New Roman" panose="02020603050405020304" pitchFamily="18" charset="0"/>
                <a:ea typeface="Calibri" panose="020F0502020204030204" pitchFamily="34" charset="0"/>
              </a:rPr>
              <a:t>Các </a:t>
            </a:r>
            <a:r>
              <a:rPr lang="en-US" sz="2800" dirty="0" err="1">
                <a:effectLst/>
                <a:latin typeface="Times New Roman" panose="02020603050405020304" pitchFamily="18" charset="0"/>
                <a:ea typeface="Calibri" panose="020F0502020204030204" pitchFamily="34" charset="0"/>
              </a:rPr>
              <a:t>đối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tượng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quy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định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phải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được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huấn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luyện</a:t>
            </a:r>
            <a:r>
              <a:rPr lang="en-US" sz="2800" dirty="0">
                <a:effectLst/>
                <a:latin typeface="Times New Roman" panose="02020603050405020304" pitchFamily="18" charset="0"/>
                <a:ea typeface="Calibri" panose="020F0502020204030204" pitchFamily="34" charset="0"/>
              </a:rPr>
              <a:t> an </a:t>
            </a:r>
            <a:r>
              <a:rPr lang="en-US" sz="2800" dirty="0" err="1">
                <a:effectLst/>
                <a:latin typeface="Times New Roman" panose="02020603050405020304" pitchFamily="18" charset="0"/>
                <a:ea typeface="Calibri" panose="020F0502020204030204" pitchFamily="34" charset="0"/>
              </a:rPr>
              <a:t>toàn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hóa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chất</a:t>
            </a:r>
            <a:r>
              <a:rPr lang="en-US" sz="2800" dirty="0">
                <a:effectLst/>
                <a:latin typeface="Times New Roman" panose="02020603050405020304" pitchFamily="18" charset="0"/>
                <a:ea typeface="Calibri" panose="020F0502020204030204" pitchFamily="34" charset="0"/>
              </a:rPr>
              <a:t>.</a:t>
            </a:r>
            <a:endParaRPr lang="vi-VN"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29202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B9AC5E-FF91-799B-54F6-3D6208639795}"/>
              </a:ext>
            </a:extLst>
          </p:cNvPr>
          <p:cNvSpPr txBox="1"/>
          <p:nvPr/>
        </p:nvSpPr>
        <p:spPr>
          <a:xfrm>
            <a:off x="118532" y="328151"/>
            <a:ext cx="12073467" cy="5816977"/>
          </a:xfrm>
          <a:prstGeom prst="rect">
            <a:avLst/>
          </a:prstGeom>
          <a:noFill/>
        </p:spPr>
        <p:txBody>
          <a:bodyPr wrap="square">
            <a:spAutoFit/>
          </a:bodyPr>
          <a:lstStyle/>
          <a:p>
            <a:pPr indent="457200" algn="just">
              <a:spcBef>
                <a:spcPts val="600"/>
              </a:spcBef>
              <a:spcAft>
                <a:spcPts val="600"/>
              </a:spcAft>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kinh</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doanh</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Khoản</a:t>
            </a:r>
            <a:r>
              <a:rPr lang="en-US" sz="2400" b="1" dirty="0">
                <a:latin typeface="Times New Roman" panose="02020603050405020304" pitchFamily="18" charset="0"/>
                <a:ea typeface="Calibri" panose="020F0502020204030204" pitchFamily="34" charset="0"/>
                <a:cs typeface="Times New Roman" panose="02020603050405020304" pitchFamily="18" charset="0"/>
              </a:rPr>
              <a:t> 2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latin typeface="Times New Roman" panose="02020603050405020304" pitchFamily="18" charset="0"/>
                <a:ea typeface="Calibri" panose="020F0502020204030204" pitchFamily="34" charset="0"/>
                <a:cs typeface="Times New Roman" panose="02020603050405020304" pitchFamily="18" charset="0"/>
              </a:rPr>
              <a:t> 9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latin typeface="Times New Roman" panose="02020603050405020304" pitchFamily="18" charset="0"/>
                <a:ea typeface="Calibri" panose="020F0502020204030204" pitchFamily="34" charset="0"/>
                <a:cs typeface="Times New Roman" panose="02020603050405020304" pitchFamily="18" charset="0"/>
              </a:rPr>
              <a:t> 113/2017/NĐ-CP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sửa</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đổi</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tại</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latin typeface="Times New Roman" panose="02020603050405020304" pitchFamily="18" charset="0"/>
                <a:ea typeface="Calibri" panose="020F0502020204030204" pitchFamily="34" charset="0"/>
                <a:cs typeface="Times New Roman" panose="02020603050405020304" pitchFamily="18" charset="0"/>
              </a:rPr>
              <a:t> 8,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400" b="1" dirty="0">
                <a:latin typeface="Times New Roman" panose="02020603050405020304" pitchFamily="18" charset="0"/>
                <a:ea typeface="Calibri" panose="020F0502020204030204" pitchFamily="34" charset="0"/>
                <a:cs typeface="Times New Roman" panose="02020603050405020304" pitchFamily="18" charset="0"/>
              </a:rPr>
              <a:t> 9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Nghị</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latin typeface="Times New Roman" panose="02020603050405020304" pitchFamily="18" charset="0"/>
                <a:ea typeface="Calibri" panose="020F0502020204030204" pitchFamily="34" charset="0"/>
                <a:cs typeface="Times New Roman" panose="02020603050405020304" pitchFamily="18" charset="0"/>
              </a:rPr>
              <a:t> 17/2020/NĐ-CP)</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Là</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lập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kỹ</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12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4;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5;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1,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6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Nghị</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113/2017/NĐ-CP;</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cửa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hàng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doanh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nơi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bày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đảm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yêu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ATHC, 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cháy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nổ</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thuê</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chứa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sử</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kho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tổ</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nhân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mua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bán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đáp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bảo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quản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ATHC, 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chống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cháy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nổ</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phụ</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trách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toàn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doanh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trung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cấp</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trở</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chuyên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ngành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Bef>
                <a:spcPts val="600"/>
              </a:spcBef>
              <a:spcAft>
                <a:spcPts val="600"/>
              </a:spcAft>
              <a:buNone/>
            </a:pPr>
            <a:r>
              <a:rPr lang="vi-VN" sz="2400" dirty="0"/>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Các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tượng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quy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huấn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luyện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ATHC.</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468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C526C-2E21-8482-FA2E-817AA165D870}"/>
              </a:ext>
            </a:extLst>
          </p:cNvPr>
          <p:cNvSpPr txBox="1">
            <a:spLocks/>
          </p:cNvSpPr>
          <p:nvPr/>
        </p:nvSpPr>
        <p:spPr>
          <a:xfrm>
            <a:off x="0" y="190502"/>
            <a:ext cx="12062012" cy="8309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000" b="1" dirty="0" err="1">
                <a:solidFill>
                  <a:srgbClr val="00B0F0"/>
                </a:solidFill>
                <a:latin typeface="Times New Roman" panose="02020603050405020304" pitchFamily="18" charset="0"/>
                <a:cs typeface="Times New Roman" panose="02020603050405020304" pitchFamily="18" charset="0"/>
              </a:rPr>
              <a:t>Hồ</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sơ</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trình</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tự</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thủ</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tục</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cấp</a:t>
            </a:r>
            <a:r>
              <a:rPr lang="en-US" sz="3000" b="1" dirty="0">
                <a:solidFill>
                  <a:srgbClr val="00B0F0"/>
                </a:solidFill>
                <a:latin typeface="Times New Roman" panose="02020603050405020304" pitchFamily="18" charset="0"/>
                <a:cs typeface="Times New Roman" panose="02020603050405020304" pitchFamily="18" charset="0"/>
              </a:rPr>
              <a:t> GCN </a:t>
            </a:r>
            <a:r>
              <a:rPr lang="en-US" sz="3000" b="1" dirty="0" err="1">
                <a:solidFill>
                  <a:srgbClr val="00B0F0"/>
                </a:solidFill>
                <a:latin typeface="Times New Roman" panose="02020603050405020304" pitchFamily="18" charset="0"/>
                <a:cs typeface="Times New Roman" panose="02020603050405020304" pitchFamily="18" charset="0"/>
              </a:rPr>
              <a:t>đủ</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điều</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kiện</a:t>
            </a:r>
            <a:r>
              <a:rPr lang="en-US" sz="3000" b="1" dirty="0">
                <a:solidFill>
                  <a:srgbClr val="00B0F0"/>
                </a:solidFill>
                <a:latin typeface="Times New Roman" panose="02020603050405020304" pitchFamily="18" charset="0"/>
                <a:cs typeface="Times New Roman" panose="02020603050405020304" pitchFamily="18" charset="0"/>
              </a:rPr>
              <a:t> SX, KD </a:t>
            </a:r>
            <a:r>
              <a:rPr lang="en-US" sz="3000" b="1" dirty="0" err="1">
                <a:solidFill>
                  <a:srgbClr val="00B0F0"/>
                </a:solidFill>
                <a:latin typeface="Times New Roman" panose="02020603050405020304" pitchFamily="18" charset="0"/>
                <a:cs typeface="Times New Roman" panose="02020603050405020304" pitchFamily="18" charset="0"/>
              </a:rPr>
              <a:t>hóa</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chất</a:t>
            </a:r>
            <a:r>
              <a:rPr lang="en-US" sz="3000" b="1" dirty="0">
                <a:solidFill>
                  <a:srgbClr val="00B0F0"/>
                </a:solidFill>
                <a:latin typeface="Times New Roman" panose="02020603050405020304" pitchFamily="18" charset="0"/>
                <a:cs typeface="Times New Roman" panose="02020603050405020304" pitchFamily="18" charset="0"/>
              </a:rPr>
              <a:t> SX, KD </a:t>
            </a:r>
            <a:r>
              <a:rPr lang="en-US" sz="3000" b="1" dirty="0" err="1">
                <a:solidFill>
                  <a:srgbClr val="00B0F0"/>
                </a:solidFill>
                <a:latin typeface="Times New Roman" panose="02020603050405020304" pitchFamily="18" charset="0"/>
                <a:cs typeface="Times New Roman" panose="02020603050405020304" pitchFamily="18" charset="0"/>
              </a:rPr>
              <a:t>có</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điều</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kiện</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trong</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lĩnh</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vực</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công</a:t>
            </a:r>
            <a:r>
              <a:rPr lang="en-US" sz="3000" b="1" dirty="0">
                <a:solidFill>
                  <a:srgbClr val="00B0F0"/>
                </a:solidFill>
                <a:latin typeface="Times New Roman" panose="02020603050405020304" pitchFamily="18" charset="0"/>
                <a:cs typeface="Times New Roman" panose="02020603050405020304" pitchFamily="18" charset="0"/>
              </a:rPr>
              <a:t> </a:t>
            </a:r>
            <a:r>
              <a:rPr lang="en-US" sz="3000" b="1" dirty="0" err="1">
                <a:solidFill>
                  <a:srgbClr val="00B0F0"/>
                </a:solidFill>
                <a:latin typeface="Times New Roman" panose="02020603050405020304" pitchFamily="18" charset="0"/>
                <a:cs typeface="Times New Roman" panose="02020603050405020304" pitchFamily="18" charset="0"/>
              </a:rPr>
              <a:t>nghiệp</a:t>
            </a:r>
            <a:endParaRPr lang="en-US" sz="30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E78C3ADC-B067-2262-5D20-BFCAFAC08F3F}"/>
              </a:ext>
            </a:extLst>
          </p:cNvPr>
          <p:cNvSpPr txBox="1"/>
          <p:nvPr/>
        </p:nvSpPr>
        <p:spPr>
          <a:xfrm>
            <a:off x="0" y="1346751"/>
            <a:ext cx="12192000" cy="815608"/>
          </a:xfrm>
          <a:prstGeom prst="rect">
            <a:avLst/>
          </a:prstGeom>
          <a:noFill/>
        </p:spPr>
        <p:txBody>
          <a:bodyPr wrap="square">
            <a:spAutoFit/>
          </a:bodyPr>
          <a:lstStyle/>
          <a:p>
            <a:pPr algn="just"/>
            <a:r>
              <a:rPr lang="vi-VN" sz="2400" dirty="0"/>
              <a:t>📜</a:t>
            </a:r>
            <a:r>
              <a:rPr lang="en-US" sz="2300" dirty="0" err="1">
                <a:effectLst/>
                <a:latin typeface="Times New Roman" panose="02020603050405020304" pitchFamily="18" charset="0"/>
                <a:ea typeface="Calibri" panose="020F0502020204030204" pitchFamily="34" charset="0"/>
              </a:rPr>
              <a:t>Hồ</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sơ</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đề</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nghị</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cấp</a:t>
            </a:r>
            <a:r>
              <a:rPr lang="en-US" sz="2300" dirty="0">
                <a:effectLst/>
                <a:latin typeface="Times New Roman" panose="02020603050405020304" pitchFamily="18" charset="0"/>
                <a:ea typeface="Calibri" panose="020F0502020204030204" pitchFamily="34" charset="0"/>
              </a:rPr>
              <a:t> GCN </a:t>
            </a:r>
            <a:r>
              <a:rPr lang="en-US" sz="2300" dirty="0" err="1">
                <a:effectLst/>
                <a:latin typeface="Times New Roman" panose="02020603050405020304" pitchFamily="18" charset="0"/>
                <a:ea typeface="Calibri" panose="020F0502020204030204" pitchFamily="34" charset="0"/>
              </a:rPr>
              <a:t>đủ</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điều</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kiện</a:t>
            </a:r>
            <a:r>
              <a:rPr lang="en-US" sz="2300" dirty="0">
                <a:effectLst/>
                <a:latin typeface="Times New Roman" panose="02020603050405020304" pitchFamily="18" charset="0"/>
                <a:ea typeface="Calibri" panose="020F0502020204030204" pitchFamily="34" charset="0"/>
              </a:rPr>
              <a:t> SX: </a:t>
            </a:r>
            <a:r>
              <a:rPr lang="en-US" sz="2300" dirty="0" err="1">
                <a:effectLst/>
                <a:latin typeface="Times New Roman" panose="02020603050405020304" pitchFamily="18" charset="0"/>
                <a:ea typeface="Calibri" panose="020F0502020204030204" pitchFamily="34" charset="0"/>
              </a:rPr>
              <a:t>Khoản</a:t>
            </a:r>
            <a:r>
              <a:rPr lang="en-US" sz="2300" dirty="0">
                <a:effectLst/>
                <a:latin typeface="Times New Roman" panose="02020603050405020304" pitchFamily="18" charset="0"/>
                <a:ea typeface="Calibri" panose="020F0502020204030204" pitchFamily="34" charset="0"/>
              </a:rPr>
              <a:t> 1 </a:t>
            </a:r>
            <a:r>
              <a:rPr lang="en-US" sz="2300" dirty="0" err="1">
                <a:effectLst/>
                <a:latin typeface="Times New Roman" panose="02020603050405020304" pitchFamily="18" charset="0"/>
                <a:ea typeface="Calibri" panose="020F0502020204030204" pitchFamily="34" charset="0"/>
              </a:rPr>
              <a:t>Điều</a:t>
            </a:r>
            <a:r>
              <a:rPr lang="en-US" sz="2300" dirty="0">
                <a:effectLst/>
                <a:latin typeface="Times New Roman" panose="02020603050405020304" pitchFamily="18" charset="0"/>
                <a:ea typeface="Calibri" panose="020F0502020204030204" pitchFamily="34" charset="0"/>
              </a:rPr>
              <a:t> 10 </a:t>
            </a:r>
            <a:r>
              <a:rPr lang="en-US" sz="2300" dirty="0" err="1">
                <a:effectLst/>
                <a:latin typeface="Times New Roman" panose="02020603050405020304" pitchFamily="18" charset="0"/>
                <a:ea typeface="Calibri" panose="020F0502020204030204" pitchFamily="34" charset="0"/>
              </a:rPr>
              <a:t>Nghị</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định</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số</a:t>
            </a:r>
            <a:r>
              <a:rPr lang="en-US" sz="2300" dirty="0">
                <a:effectLst/>
                <a:latin typeface="Times New Roman" panose="02020603050405020304" pitchFamily="18" charset="0"/>
                <a:ea typeface="Calibri" panose="020F0502020204030204" pitchFamily="34" charset="0"/>
              </a:rPr>
              <a:t> 113/2017/NĐ-CP </a:t>
            </a:r>
            <a:r>
              <a:rPr lang="en-US" sz="2300" dirty="0" err="1">
                <a:effectLst/>
                <a:latin typeface="Times New Roman" panose="02020603050405020304" pitchFamily="18" charset="0"/>
                <a:ea typeface="Calibri" panose="020F0502020204030204" pitchFamily="34" charset="0"/>
              </a:rPr>
              <a:t>được</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sửa</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đổi</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theo</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quy</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định</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tại</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khoản</a:t>
            </a:r>
            <a:r>
              <a:rPr lang="en-US" sz="2300" dirty="0">
                <a:effectLst/>
                <a:latin typeface="Times New Roman" panose="02020603050405020304" pitchFamily="18" charset="0"/>
                <a:ea typeface="Calibri" panose="020F0502020204030204" pitchFamily="34" charset="0"/>
              </a:rPr>
              <a:t> 3 </a:t>
            </a:r>
            <a:r>
              <a:rPr lang="en-US" sz="2300" dirty="0" err="1">
                <a:effectLst/>
                <a:latin typeface="Times New Roman" panose="02020603050405020304" pitchFamily="18" charset="0"/>
                <a:ea typeface="Calibri" panose="020F0502020204030204" pitchFamily="34" charset="0"/>
              </a:rPr>
              <a:t>Điều</a:t>
            </a:r>
            <a:r>
              <a:rPr lang="en-US" sz="2300" dirty="0">
                <a:effectLst/>
                <a:latin typeface="Times New Roman" panose="02020603050405020304" pitchFamily="18" charset="0"/>
                <a:ea typeface="Calibri" panose="020F0502020204030204" pitchFamily="34" charset="0"/>
              </a:rPr>
              <a:t> 1 </a:t>
            </a:r>
            <a:r>
              <a:rPr lang="en-US" sz="2300" dirty="0" err="1">
                <a:effectLst/>
                <a:latin typeface="Times New Roman" panose="02020603050405020304" pitchFamily="18" charset="0"/>
                <a:ea typeface="Calibri" panose="020F0502020204030204" pitchFamily="34" charset="0"/>
              </a:rPr>
              <a:t>Nghị</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định</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số</a:t>
            </a:r>
            <a:r>
              <a:rPr lang="en-US" sz="2300" dirty="0">
                <a:effectLst/>
                <a:latin typeface="Times New Roman" panose="02020603050405020304" pitchFamily="18" charset="0"/>
                <a:ea typeface="Calibri" panose="020F0502020204030204" pitchFamily="34" charset="0"/>
              </a:rPr>
              <a:t> 82/2022/NĐ-CP)</a:t>
            </a:r>
            <a:endParaRPr lang="vi-VN" sz="2300" dirty="0"/>
          </a:p>
        </p:txBody>
      </p:sp>
      <p:sp>
        <p:nvSpPr>
          <p:cNvPr id="6" name="TextBox 5">
            <a:extLst>
              <a:ext uri="{FF2B5EF4-FFF2-40B4-BE49-F238E27FC236}">
                <a16:creationId xmlns:a16="http://schemas.microsoft.com/office/drawing/2014/main" id="{A6477EA8-53A9-2989-E012-27A3715B0CEB}"/>
              </a:ext>
            </a:extLst>
          </p:cNvPr>
          <p:cNvSpPr txBox="1"/>
          <p:nvPr/>
        </p:nvSpPr>
        <p:spPr>
          <a:xfrm>
            <a:off x="0" y="2202605"/>
            <a:ext cx="12192000" cy="815608"/>
          </a:xfrm>
          <a:prstGeom prst="rect">
            <a:avLst/>
          </a:prstGeom>
          <a:noFill/>
        </p:spPr>
        <p:txBody>
          <a:bodyPr wrap="square">
            <a:spAutoFit/>
          </a:bodyPr>
          <a:lstStyle/>
          <a:p>
            <a:pPr algn="just">
              <a:spcBef>
                <a:spcPts val="600"/>
              </a:spcBef>
              <a:spcAft>
                <a:spcPts val="600"/>
              </a:spcAft>
              <a:buNone/>
            </a:pPr>
            <a:r>
              <a:rPr lang="vi-VN" sz="2400" dirty="0"/>
              <a:t>📜</a:t>
            </a:r>
            <a:r>
              <a:rPr lang="en-US" sz="2300" dirty="0" err="1">
                <a:effectLst/>
                <a:latin typeface="Times New Roman" panose="02020603050405020304" pitchFamily="18" charset="0"/>
                <a:ea typeface="Calibri" panose="020F0502020204030204" pitchFamily="34" charset="0"/>
              </a:rPr>
              <a:t>Hồ</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sơ</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đề</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nghị</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cấp</a:t>
            </a:r>
            <a:r>
              <a:rPr lang="en-US" sz="2300" dirty="0">
                <a:effectLst/>
                <a:latin typeface="Times New Roman" panose="02020603050405020304" pitchFamily="18" charset="0"/>
                <a:ea typeface="Calibri" panose="020F0502020204030204" pitchFamily="34" charset="0"/>
              </a:rPr>
              <a:t> GCN </a:t>
            </a:r>
            <a:r>
              <a:rPr lang="en-US" sz="2300" dirty="0" err="1">
                <a:effectLst/>
                <a:latin typeface="Times New Roman" panose="02020603050405020304" pitchFamily="18" charset="0"/>
                <a:ea typeface="Calibri" panose="020F0502020204030204" pitchFamily="34" charset="0"/>
              </a:rPr>
              <a:t>đủ</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điều</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kiện</a:t>
            </a:r>
            <a:r>
              <a:rPr lang="en-US" sz="2300" dirty="0">
                <a:effectLst/>
                <a:latin typeface="Times New Roman" panose="02020603050405020304" pitchFamily="18" charset="0"/>
                <a:ea typeface="Calibri" panose="020F0502020204030204" pitchFamily="34" charset="0"/>
              </a:rPr>
              <a:t> KD: </a:t>
            </a:r>
            <a:r>
              <a:rPr lang="en-US" sz="2300" dirty="0" err="1">
                <a:effectLst/>
                <a:latin typeface="Times New Roman" panose="02020603050405020304" pitchFamily="18" charset="0"/>
                <a:ea typeface="Calibri" panose="020F0502020204030204" pitchFamily="34" charset="0"/>
              </a:rPr>
              <a:t>K</a:t>
            </a:r>
            <a:r>
              <a:rPr lang="en-US" sz="2300" dirty="0" err="1">
                <a:latin typeface="Times New Roman" panose="02020603050405020304" pitchFamily="18" charset="0"/>
                <a:ea typeface="Calibri" panose="020F0502020204030204" pitchFamily="34" charset="0"/>
              </a:rPr>
              <a:t>hoản</a:t>
            </a:r>
            <a:r>
              <a:rPr lang="en-US" sz="2300" dirty="0">
                <a:latin typeface="Times New Roman" panose="02020603050405020304" pitchFamily="18" charset="0"/>
                <a:ea typeface="Calibri" panose="020F0502020204030204" pitchFamily="34" charset="0"/>
              </a:rPr>
              <a:t> 2 </a:t>
            </a:r>
            <a:r>
              <a:rPr lang="en-US" sz="2300" dirty="0" err="1">
                <a:latin typeface="Times New Roman" panose="02020603050405020304" pitchFamily="18" charset="0"/>
                <a:ea typeface="Calibri" panose="020F0502020204030204" pitchFamily="34" charset="0"/>
              </a:rPr>
              <a:t>Điều</a:t>
            </a:r>
            <a:r>
              <a:rPr lang="en-US" sz="2300" dirty="0">
                <a:latin typeface="Times New Roman" panose="02020603050405020304" pitchFamily="18" charset="0"/>
                <a:ea typeface="Calibri" panose="020F0502020204030204" pitchFamily="34" charset="0"/>
              </a:rPr>
              <a:t> 10 </a:t>
            </a:r>
            <a:r>
              <a:rPr lang="en-US" sz="2300" dirty="0" err="1">
                <a:latin typeface="Times New Roman" panose="02020603050405020304" pitchFamily="18" charset="0"/>
                <a:ea typeface="Calibri" panose="020F0502020204030204" pitchFamily="34" charset="0"/>
              </a:rPr>
              <a:t>Nghị</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số</a:t>
            </a:r>
            <a:r>
              <a:rPr lang="en-US" sz="2300" dirty="0">
                <a:latin typeface="Times New Roman" panose="02020603050405020304" pitchFamily="18" charset="0"/>
                <a:ea typeface="Calibri" panose="020F0502020204030204" pitchFamily="34" charset="0"/>
              </a:rPr>
              <a:t> 113/2017/NĐ-CP </a:t>
            </a:r>
            <a:r>
              <a:rPr lang="en-US" sz="2300" dirty="0" err="1">
                <a:latin typeface="Times New Roman" panose="02020603050405020304" pitchFamily="18" charset="0"/>
                <a:ea typeface="Calibri" panose="020F0502020204030204" pitchFamily="34" charset="0"/>
              </a:rPr>
              <a:t>được</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sửa</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đổi</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theo</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quy</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tại</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khoản</a:t>
            </a:r>
            <a:r>
              <a:rPr lang="en-US" sz="2300" dirty="0">
                <a:latin typeface="Times New Roman" panose="02020603050405020304" pitchFamily="18" charset="0"/>
                <a:ea typeface="Calibri" panose="020F0502020204030204" pitchFamily="34" charset="0"/>
              </a:rPr>
              <a:t> 3 </a:t>
            </a:r>
            <a:r>
              <a:rPr lang="en-US" sz="2300" dirty="0" err="1">
                <a:latin typeface="Times New Roman" panose="02020603050405020304" pitchFamily="18" charset="0"/>
                <a:ea typeface="Calibri" panose="020F0502020204030204" pitchFamily="34" charset="0"/>
              </a:rPr>
              <a:t>Điều</a:t>
            </a:r>
            <a:r>
              <a:rPr lang="en-US" sz="2300" dirty="0">
                <a:latin typeface="Times New Roman" panose="02020603050405020304" pitchFamily="18" charset="0"/>
                <a:ea typeface="Calibri" panose="020F0502020204030204" pitchFamily="34" charset="0"/>
              </a:rPr>
              <a:t> 1 </a:t>
            </a:r>
            <a:r>
              <a:rPr lang="en-US" sz="2300" dirty="0" err="1">
                <a:latin typeface="Times New Roman" panose="02020603050405020304" pitchFamily="18" charset="0"/>
                <a:ea typeface="Calibri" panose="020F0502020204030204" pitchFamily="34" charset="0"/>
              </a:rPr>
              <a:t>Nghị</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số</a:t>
            </a:r>
            <a:r>
              <a:rPr lang="en-US" sz="2300" dirty="0">
                <a:latin typeface="Times New Roman" panose="02020603050405020304" pitchFamily="18" charset="0"/>
                <a:ea typeface="Calibri" panose="020F0502020204030204" pitchFamily="34" charset="0"/>
              </a:rPr>
              <a:t> 82/2022/NĐ-CP)</a:t>
            </a:r>
            <a:endParaRPr lang="vi-VN" sz="2300" dirty="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988CC42D-44D3-2A77-487E-3960B8754D5B}"/>
              </a:ext>
            </a:extLst>
          </p:cNvPr>
          <p:cNvSpPr txBox="1"/>
          <p:nvPr/>
        </p:nvSpPr>
        <p:spPr>
          <a:xfrm>
            <a:off x="0" y="3056612"/>
            <a:ext cx="12192000" cy="815608"/>
          </a:xfrm>
          <a:prstGeom prst="rect">
            <a:avLst/>
          </a:prstGeom>
          <a:noFill/>
        </p:spPr>
        <p:txBody>
          <a:bodyPr wrap="square">
            <a:spAutoFit/>
          </a:bodyPr>
          <a:lstStyle/>
          <a:p>
            <a:pPr algn="just">
              <a:spcBef>
                <a:spcPts val="600"/>
              </a:spcBef>
              <a:spcAft>
                <a:spcPts val="600"/>
              </a:spcAft>
              <a:buNone/>
            </a:pPr>
            <a:r>
              <a:rPr lang="vi-VN" sz="2400" dirty="0"/>
              <a:t>📜</a:t>
            </a:r>
            <a:r>
              <a:rPr lang="en-US" sz="2300" dirty="0" err="1">
                <a:effectLst/>
                <a:latin typeface="Times New Roman" panose="02020603050405020304" pitchFamily="18" charset="0"/>
                <a:ea typeface="Calibri" panose="020F0502020204030204" pitchFamily="34" charset="0"/>
              </a:rPr>
              <a:t>Hồ</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sơ</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đề</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nghị</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cấp</a:t>
            </a:r>
            <a:r>
              <a:rPr lang="en-US" sz="2300" dirty="0">
                <a:effectLst/>
                <a:latin typeface="Times New Roman" panose="02020603050405020304" pitchFamily="18" charset="0"/>
                <a:ea typeface="Calibri" panose="020F0502020204030204" pitchFamily="34" charset="0"/>
              </a:rPr>
              <a:t> GCN </a:t>
            </a:r>
            <a:r>
              <a:rPr lang="en-US" sz="2300" dirty="0" err="1">
                <a:effectLst/>
                <a:latin typeface="Times New Roman" panose="02020603050405020304" pitchFamily="18" charset="0"/>
                <a:ea typeface="Calibri" panose="020F0502020204030204" pitchFamily="34" charset="0"/>
              </a:rPr>
              <a:t>đủ</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điều</a:t>
            </a:r>
            <a:r>
              <a:rPr lang="en-US" sz="2300" dirty="0">
                <a:effectLst/>
                <a:latin typeface="Times New Roman" panose="02020603050405020304" pitchFamily="18" charset="0"/>
                <a:ea typeface="Calibri" panose="020F0502020204030204" pitchFamily="34" charset="0"/>
              </a:rPr>
              <a:t> </a:t>
            </a:r>
            <a:r>
              <a:rPr lang="en-US" sz="2300" dirty="0" err="1">
                <a:effectLst/>
                <a:latin typeface="Times New Roman" panose="02020603050405020304" pitchFamily="18" charset="0"/>
                <a:ea typeface="Calibri" panose="020F0502020204030204" pitchFamily="34" charset="0"/>
              </a:rPr>
              <a:t>kiện</a:t>
            </a:r>
            <a:r>
              <a:rPr lang="en-US" sz="2300" dirty="0">
                <a:effectLst/>
                <a:latin typeface="Times New Roman" panose="02020603050405020304" pitchFamily="18" charset="0"/>
                <a:ea typeface="Calibri" panose="020F0502020204030204" pitchFamily="34" charset="0"/>
              </a:rPr>
              <a:t> SX </a:t>
            </a:r>
            <a:r>
              <a:rPr lang="en-US" sz="2300" dirty="0" err="1">
                <a:effectLst/>
                <a:latin typeface="Times New Roman" panose="02020603050405020304" pitchFamily="18" charset="0"/>
                <a:ea typeface="Calibri" panose="020F0502020204030204" pitchFamily="34" charset="0"/>
              </a:rPr>
              <a:t>và</a:t>
            </a:r>
            <a:r>
              <a:rPr lang="en-US" sz="2300" dirty="0">
                <a:effectLst/>
                <a:latin typeface="Times New Roman" panose="02020603050405020304" pitchFamily="18" charset="0"/>
                <a:ea typeface="Calibri" panose="020F0502020204030204" pitchFamily="34" charset="0"/>
              </a:rPr>
              <a:t> KD (</a:t>
            </a:r>
            <a:r>
              <a:rPr lang="en-US" sz="2300" dirty="0" err="1">
                <a:latin typeface="Times New Roman" panose="02020603050405020304" pitchFamily="18" charset="0"/>
                <a:ea typeface="Calibri" panose="020F0502020204030204" pitchFamily="34" charset="0"/>
              </a:rPr>
              <a:t>khoản</a:t>
            </a:r>
            <a:r>
              <a:rPr lang="en-US" sz="2300" dirty="0">
                <a:latin typeface="Times New Roman" panose="02020603050405020304" pitchFamily="18" charset="0"/>
                <a:ea typeface="Calibri" panose="020F0502020204030204" pitchFamily="34" charset="0"/>
              </a:rPr>
              <a:t> 3 </a:t>
            </a:r>
            <a:r>
              <a:rPr lang="en-US" sz="2300" dirty="0" err="1">
                <a:latin typeface="Times New Roman" panose="02020603050405020304" pitchFamily="18" charset="0"/>
                <a:ea typeface="Calibri" panose="020F0502020204030204" pitchFamily="34" charset="0"/>
              </a:rPr>
              <a:t>Điều</a:t>
            </a:r>
            <a:r>
              <a:rPr lang="en-US" sz="2300" dirty="0">
                <a:latin typeface="Times New Roman" panose="02020603050405020304" pitchFamily="18" charset="0"/>
                <a:ea typeface="Calibri" panose="020F0502020204030204" pitchFamily="34" charset="0"/>
              </a:rPr>
              <a:t> 10 </a:t>
            </a:r>
            <a:r>
              <a:rPr lang="en-US" sz="2300" dirty="0" err="1">
                <a:latin typeface="Times New Roman" panose="02020603050405020304" pitchFamily="18" charset="0"/>
                <a:ea typeface="Calibri" panose="020F0502020204030204" pitchFamily="34" charset="0"/>
              </a:rPr>
              <a:t>Nghị</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số</a:t>
            </a:r>
            <a:r>
              <a:rPr lang="en-US" sz="2300" dirty="0">
                <a:latin typeface="Times New Roman" panose="02020603050405020304" pitchFamily="18" charset="0"/>
                <a:ea typeface="Calibri" panose="020F0502020204030204" pitchFamily="34" charset="0"/>
              </a:rPr>
              <a:t> 113/2017/NĐ-CP </a:t>
            </a:r>
            <a:r>
              <a:rPr lang="en-US" sz="2300" dirty="0" err="1">
                <a:latin typeface="Times New Roman" panose="02020603050405020304" pitchFamily="18" charset="0"/>
                <a:ea typeface="Calibri" panose="020F0502020204030204" pitchFamily="34" charset="0"/>
              </a:rPr>
              <a:t>được</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sửa</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đổi</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theo</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quy</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tại</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khoản</a:t>
            </a:r>
            <a:r>
              <a:rPr lang="en-US" sz="2300" dirty="0">
                <a:latin typeface="Times New Roman" panose="02020603050405020304" pitchFamily="18" charset="0"/>
                <a:ea typeface="Calibri" panose="020F0502020204030204" pitchFamily="34" charset="0"/>
              </a:rPr>
              <a:t> 3 </a:t>
            </a:r>
            <a:r>
              <a:rPr lang="en-US" sz="2300" dirty="0" err="1">
                <a:latin typeface="Times New Roman" panose="02020603050405020304" pitchFamily="18" charset="0"/>
                <a:ea typeface="Calibri" panose="020F0502020204030204" pitchFamily="34" charset="0"/>
              </a:rPr>
              <a:t>Điều</a:t>
            </a:r>
            <a:r>
              <a:rPr lang="en-US" sz="2300" dirty="0">
                <a:latin typeface="Times New Roman" panose="02020603050405020304" pitchFamily="18" charset="0"/>
                <a:ea typeface="Calibri" panose="020F0502020204030204" pitchFamily="34" charset="0"/>
              </a:rPr>
              <a:t> 1 </a:t>
            </a:r>
            <a:r>
              <a:rPr lang="en-US" sz="2300" dirty="0" err="1">
                <a:latin typeface="Times New Roman" panose="02020603050405020304" pitchFamily="18" charset="0"/>
                <a:ea typeface="Calibri" panose="020F0502020204030204" pitchFamily="34" charset="0"/>
              </a:rPr>
              <a:t>Nghị</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định</a:t>
            </a:r>
            <a:r>
              <a:rPr lang="en-US" sz="2300" dirty="0">
                <a:latin typeface="Times New Roman" panose="02020603050405020304" pitchFamily="18" charset="0"/>
                <a:ea typeface="Calibri" panose="020F0502020204030204" pitchFamily="34" charset="0"/>
              </a:rPr>
              <a:t> </a:t>
            </a:r>
            <a:r>
              <a:rPr lang="en-US" sz="2300" dirty="0" err="1">
                <a:latin typeface="Times New Roman" panose="02020603050405020304" pitchFamily="18" charset="0"/>
                <a:ea typeface="Calibri" panose="020F0502020204030204" pitchFamily="34" charset="0"/>
              </a:rPr>
              <a:t>số</a:t>
            </a:r>
            <a:r>
              <a:rPr lang="en-US" sz="2300" dirty="0">
                <a:latin typeface="Times New Roman" panose="02020603050405020304" pitchFamily="18" charset="0"/>
                <a:ea typeface="Calibri" panose="020F0502020204030204" pitchFamily="34" charset="0"/>
              </a:rPr>
              <a:t> 82/2022/NĐ-CP)</a:t>
            </a:r>
            <a:endParaRPr lang="vi-VN" sz="2300" dirty="0">
              <a:effectLst/>
              <a:latin typeface="Times New Roman" panose="02020603050405020304" pitchFamily="18" charset="0"/>
              <a:ea typeface="Calibri" panose="020F0502020204030204" pitchFamily="34" charset="0"/>
            </a:endParaRPr>
          </a:p>
        </p:txBody>
      </p:sp>
      <p:sp>
        <p:nvSpPr>
          <p:cNvPr id="10" name="TextBox 9">
            <a:extLst>
              <a:ext uri="{FF2B5EF4-FFF2-40B4-BE49-F238E27FC236}">
                <a16:creationId xmlns:a16="http://schemas.microsoft.com/office/drawing/2014/main" id="{403F3051-6A7B-747C-201F-B19819597012}"/>
              </a:ext>
            </a:extLst>
          </p:cNvPr>
          <p:cNvSpPr txBox="1"/>
          <p:nvPr/>
        </p:nvSpPr>
        <p:spPr>
          <a:xfrm>
            <a:off x="0" y="3964598"/>
            <a:ext cx="12256993" cy="461665"/>
          </a:xfrm>
          <a:prstGeom prst="rect">
            <a:avLst/>
          </a:prstGeom>
          <a:noFill/>
        </p:spPr>
        <p:txBody>
          <a:bodyPr wrap="square">
            <a:spAutoFit/>
          </a:bodyPr>
          <a:lstStyle/>
          <a:p>
            <a:pPr algn="just">
              <a:spcBef>
                <a:spcPts val="600"/>
              </a:spcBef>
              <a:spcAft>
                <a:spcPts val="600"/>
              </a:spcAft>
              <a:buNone/>
            </a:pPr>
            <a:r>
              <a:rPr lang="vi-VN" sz="2400" dirty="0"/>
              <a:t>📜</a:t>
            </a:r>
            <a:r>
              <a:rPr lang="vi-VN" sz="2300" dirty="0">
                <a:effectLst/>
                <a:latin typeface="Times New Roman" panose="02020603050405020304" pitchFamily="18" charset="0"/>
                <a:ea typeface="Calibri" panose="020F0502020204030204" pitchFamily="34" charset="0"/>
              </a:rPr>
              <a:t>Trình tự, thủ tục thẩm định, cấp:</a:t>
            </a:r>
          </a:p>
        </p:txBody>
      </p:sp>
      <p:sp>
        <p:nvSpPr>
          <p:cNvPr id="5" name="TextBox 4">
            <a:extLst>
              <a:ext uri="{FF2B5EF4-FFF2-40B4-BE49-F238E27FC236}">
                <a16:creationId xmlns:a16="http://schemas.microsoft.com/office/drawing/2014/main" id="{C7BC3A80-AAE3-2259-4770-C1B4D7C66AD6}"/>
              </a:ext>
            </a:extLst>
          </p:cNvPr>
          <p:cNvSpPr txBox="1"/>
          <p:nvPr/>
        </p:nvSpPr>
        <p:spPr>
          <a:xfrm>
            <a:off x="0" y="4507478"/>
            <a:ext cx="12192000" cy="1338828"/>
          </a:xfrm>
          <a:prstGeom prst="rect">
            <a:avLst/>
          </a:prstGeom>
          <a:noFill/>
        </p:spPr>
        <p:txBody>
          <a:bodyPr wrap="square">
            <a:spAutoFit/>
          </a:bodyPr>
          <a:lstStyle/>
          <a:p>
            <a:pPr algn="just">
              <a:spcBef>
                <a:spcPts val="600"/>
              </a:spcBef>
              <a:spcAft>
                <a:spcPts val="600"/>
              </a:spcAft>
              <a:buNone/>
            </a:pPr>
            <a:r>
              <a:rPr lang="vi-VN" sz="2400" dirty="0"/>
              <a:t>✅ </a:t>
            </a:r>
            <a:r>
              <a:rPr lang="vi-VN" sz="2300" dirty="0">
                <a:effectLst/>
                <a:latin typeface="Times New Roman" panose="02020603050405020304" pitchFamily="18" charset="0"/>
                <a:ea typeface="Calibri" panose="020F0502020204030204" pitchFamily="34" charset="0"/>
              </a:rPr>
              <a:t>Tổ chức, cá nhân lập 01 bộ hồ sơ theo quy định gửi đến cơ quan có thẩm quyền cấp GCN;</a:t>
            </a:r>
          </a:p>
          <a:p>
            <a:pPr algn="just">
              <a:spcBef>
                <a:spcPts val="600"/>
              </a:spcBef>
              <a:spcAft>
                <a:spcPts val="600"/>
              </a:spcAft>
              <a:buNone/>
            </a:pPr>
            <a:r>
              <a:rPr lang="vi-VN" sz="2400" dirty="0"/>
              <a:t>✅ </a:t>
            </a:r>
            <a:r>
              <a:rPr lang="vi-VN" sz="2300" dirty="0">
                <a:effectLst/>
                <a:latin typeface="Times New Roman" panose="02020603050405020304" pitchFamily="18" charset="0"/>
                <a:ea typeface="Calibri" panose="020F0502020204030204" pitchFamily="34" charset="0"/>
              </a:rPr>
              <a:t>Trường hợp hồ sơ chưa đầy đủ và hợp lệ, trong vòng 03 ngày làm việc kể từ ngày tiếp nhận, cơ quan có thẩm thông báo để bổ sung, hoàn chỉnh hồ sơ. </a:t>
            </a:r>
            <a:endParaRPr lang="vi-VN" sz="2300" dirty="0"/>
          </a:p>
        </p:txBody>
      </p:sp>
    </p:spTree>
    <p:extLst>
      <p:ext uri="{BB962C8B-B14F-4D97-AF65-F5344CB8AC3E}">
        <p14:creationId xmlns:p14="http://schemas.microsoft.com/office/powerpoint/2010/main" val="566499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5A487E-A4A0-BEEE-7A3D-B7B5C3EC856A}"/>
              </a:ext>
            </a:extLst>
          </p:cNvPr>
          <p:cNvSpPr txBox="1"/>
          <p:nvPr/>
        </p:nvSpPr>
        <p:spPr>
          <a:xfrm>
            <a:off x="233680" y="158874"/>
            <a:ext cx="11724640" cy="6478697"/>
          </a:xfrm>
          <a:prstGeom prst="rect">
            <a:avLst/>
          </a:prstGeom>
          <a:noFill/>
        </p:spPr>
        <p:txBody>
          <a:bodyPr wrap="square">
            <a:spAutoFit/>
          </a:bodyPr>
          <a:lstStyle/>
          <a:p>
            <a:pPr algn="just">
              <a:spcBef>
                <a:spcPts val="600"/>
              </a:spcBef>
              <a:spcAft>
                <a:spcPts val="600"/>
              </a:spcAft>
              <a:buNone/>
            </a:pPr>
            <a:r>
              <a:rPr lang="vi-VN" sz="2400" dirty="0"/>
              <a:t>✅ </a:t>
            </a:r>
            <a:r>
              <a:rPr lang="vi-VN" sz="2300" dirty="0">
                <a:effectLst/>
                <a:latin typeface="Times New Roman" panose="02020603050405020304" pitchFamily="18" charset="0"/>
                <a:ea typeface="Calibri" panose="020F0502020204030204" pitchFamily="34" charset="0"/>
              </a:rPr>
              <a:t>Trường hợp cơ sở SX, KD hóa chất được đặt tại địa phương đặt trụ sở chính:</a:t>
            </a:r>
          </a:p>
          <a:p>
            <a:pPr algn="just">
              <a:spcBef>
                <a:spcPts val="600"/>
              </a:spcBef>
              <a:spcAft>
                <a:spcPts val="600"/>
              </a:spcAft>
              <a:buNone/>
            </a:pPr>
            <a:r>
              <a:rPr lang="vi-VN" sz="2300" dirty="0">
                <a:effectLst/>
                <a:latin typeface="Times New Roman" panose="02020603050405020304" pitchFamily="18" charset="0"/>
                <a:ea typeface="Calibri" panose="020F0502020204030204" pitchFamily="34" charset="0"/>
              </a:rPr>
              <a:t> Trong thời hạn 12 ngày làm việc, kể từ ngày nhận đủ hồ sơ hợp lệ, cơ quan có thẩm quyền xem xét, thẩm định hồ sơ, kiểm tra điều kiện thực tế và cấp GCN. Trường hợp không cấp, phải có văn bản trả lời, nêu rõ lý do;</a:t>
            </a:r>
          </a:p>
          <a:p>
            <a:pPr algn="just">
              <a:spcBef>
                <a:spcPts val="600"/>
              </a:spcBef>
              <a:spcAft>
                <a:spcPts val="600"/>
              </a:spcAft>
              <a:buNone/>
            </a:pPr>
            <a:endParaRPr lang="vi-VN" sz="2300" dirty="0">
              <a:effectLst/>
              <a:latin typeface="Times New Roman" panose="02020603050405020304" pitchFamily="18" charset="0"/>
              <a:ea typeface="Calibri" panose="020F0502020204030204" pitchFamily="34" charset="0"/>
            </a:endParaRPr>
          </a:p>
          <a:p>
            <a:pPr algn="just">
              <a:spcAft>
                <a:spcPts val="600"/>
              </a:spcAft>
              <a:buNone/>
            </a:pPr>
            <a:r>
              <a:rPr lang="vi-VN" sz="2300" dirty="0">
                <a:effectLst/>
                <a:latin typeface="Times New Roman" panose="02020603050405020304" pitchFamily="18" charset="0"/>
                <a:ea typeface="Calibri" panose="020F0502020204030204" pitchFamily="34" charset="0"/>
              </a:rPr>
              <a:t>Trường hợp cơ sở SX, KD hóa chất tại địa phương khác với địa phương đặt trụ sở chính:</a:t>
            </a:r>
          </a:p>
          <a:p>
            <a:pPr algn="just">
              <a:spcAft>
                <a:spcPts val="600"/>
              </a:spcAft>
              <a:buNone/>
            </a:pPr>
            <a:r>
              <a:rPr lang="vi-VN" sz="2400" dirty="0"/>
              <a:t>⛔</a:t>
            </a:r>
            <a:r>
              <a:rPr lang="vi-VN" sz="2300" dirty="0">
                <a:effectLst/>
                <a:latin typeface="Times New Roman" panose="02020603050405020304" pitchFamily="18" charset="0"/>
                <a:ea typeface="Calibri" panose="020F0502020204030204" pitchFamily="34" charset="0"/>
              </a:rPr>
              <a:t> Trong thời hạn 03 ngày làm việc kể từ ngày nhận đủ hồ sơ hợp lệ, cơ quan có thẩm quyền gửi bản sao hồ sơ để lấy ý kiến của UBND cấp tỉnh.</a:t>
            </a:r>
          </a:p>
          <a:p>
            <a:pPr algn="just">
              <a:spcAft>
                <a:spcPts val="600"/>
              </a:spcAft>
              <a:buNone/>
            </a:pPr>
            <a:r>
              <a:rPr lang="vi-VN" sz="2400" dirty="0"/>
              <a:t>⛔</a:t>
            </a:r>
            <a:r>
              <a:rPr lang="vi-VN" sz="2300" dirty="0">
                <a:effectLst/>
                <a:latin typeface="Times New Roman" panose="02020603050405020304" pitchFamily="18" charset="0"/>
                <a:ea typeface="Calibri" panose="020F0502020204030204" pitchFamily="34" charset="0"/>
              </a:rPr>
              <a:t> Trong thời hạn 09 ngày làm việc kể từ ngày nhận được bản sao hồ sơ, UBND cấp tỉnh có kiểm tra điều kiện thực tế đối với các cơ sở SX, KD hóa chất trên địa bàn quản lý và có ý kiến bằng văn bản.</a:t>
            </a:r>
          </a:p>
          <a:p>
            <a:pPr algn="just">
              <a:spcAft>
                <a:spcPts val="600"/>
              </a:spcAft>
              <a:buNone/>
            </a:pPr>
            <a:endParaRPr lang="vi-VN" sz="2300" dirty="0">
              <a:effectLst/>
              <a:latin typeface="Times New Roman" panose="02020603050405020304" pitchFamily="18" charset="0"/>
              <a:ea typeface="Calibri" panose="020F0502020204030204" pitchFamily="34" charset="0"/>
            </a:endParaRPr>
          </a:p>
          <a:p>
            <a:pPr algn="just">
              <a:spcAft>
                <a:spcPts val="600"/>
              </a:spcAft>
              <a:buNone/>
            </a:pPr>
            <a:r>
              <a:rPr lang="vi-VN" sz="2300" dirty="0">
                <a:effectLst/>
                <a:latin typeface="Times New Roman" panose="02020603050405020304" pitchFamily="18" charset="0"/>
                <a:ea typeface="Calibri" panose="020F0502020204030204" pitchFamily="34" charset="0"/>
              </a:rPr>
              <a:t> Cơ quan có thẩm quyền cấp GCN xem xét, thẩm định hồ sơ và cấp GCN không muộn hơn 03 ngày làm việc, kể từ ngày nhận văn bản của UBND cấp tỉnh, đồng thời gửi 01 bản cho UBND cấp tỉnh để phối hợp quản lý. Mẫu GCN tại Phụ lục VI Nghị định số </a:t>
            </a:r>
            <a:r>
              <a:rPr lang="vi-VN" sz="2300" u="sng" dirty="0">
                <a:solidFill>
                  <a:srgbClr val="0000FF"/>
                </a:solidFill>
                <a:effectLst/>
                <a:latin typeface="Times New Roman" panose="02020603050405020304" pitchFamily="18" charset="0"/>
                <a:ea typeface="Calibri" panose="020F0502020204030204" pitchFamily="34" charset="0"/>
                <a:hlinkClick r:id="rId2"/>
              </a:rPr>
              <a:t>113/2017/NĐ-CP</a:t>
            </a:r>
            <a:r>
              <a:rPr lang="vi-VN" sz="2300" dirty="0">
                <a:effectLst/>
                <a:latin typeface="Times New Roman" panose="02020603050405020304" pitchFamily="18" charset="0"/>
                <a:ea typeface="Calibri" panose="020F0502020204030204" pitchFamily="34" charset="0"/>
              </a:rPr>
              <a:t>. Trường hợp không cấp GCN, phải có văn bản trả lời, nêu rõ lý do</a:t>
            </a:r>
            <a:endParaRPr lang="vi-VN" sz="2300" dirty="0"/>
          </a:p>
        </p:txBody>
      </p:sp>
    </p:spTree>
    <p:extLst>
      <p:ext uri="{BB962C8B-B14F-4D97-AF65-F5344CB8AC3E}">
        <p14:creationId xmlns:p14="http://schemas.microsoft.com/office/powerpoint/2010/main" val="3549344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F4388-CEAF-9F5E-50A4-D9CB63131E2C}"/>
              </a:ext>
            </a:extLst>
          </p:cNvPr>
          <p:cNvSpPr txBox="1">
            <a:spLocks/>
          </p:cNvSpPr>
          <p:nvPr/>
        </p:nvSpPr>
        <p:spPr>
          <a:xfrm>
            <a:off x="228600" y="190502"/>
            <a:ext cx="11734800" cy="4154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3000" b="1" dirty="0">
                <a:solidFill>
                  <a:srgbClr val="00B0F0"/>
                </a:solidFill>
                <a:latin typeface="Times New Roman" panose="02020603050405020304" pitchFamily="18" charset="0"/>
                <a:cs typeface="Times New Roman" panose="02020603050405020304" pitchFamily="18" charset="0"/>
              </a:rPr>
              <a:t>Hồ sơ, trình tự, thủ tục cấp lại GCN đủ điều kiện SX, KD hóa chất</a:t>
            </a:r>
            <a:endParaRPr lang="en-US" sz="30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4E011F0-F1A1-E6B3-8E6F-D805FF281473}"/>
              </a:ext>
            </a:extLst>
          </p:cNvPr>
          <p:cNvSpPr txBox="1"/>
          <p:nvPr/>
        </p:nvSpPr>
        <p:spPr>
          <a:xfrm>
            <a:off x="228600" y="1665595"/>
            <a:ext cx="11963400" cy="3570208"/>
          </a:xfrm>
          <a:prstGeom prst="rect">
            <a:avLst/>
          </a:prstGeom>
          <a:noFill/>
        </p:spPr>
        <p:txBody>
          <a:bodyPr wrap="square">
            <a:spAutoFit/>
          </a:bodyPr>
          <a:lstStyle/>
          <a:p>
            <a:pPr algn="just">
              <a:spcBef>
                <a:spcPts val="600"/>
              </a:spcBef>
              <a:spcAft>
                <a:spcPts val="1200"/>
              </a:spcAft>
            </a:pPr>
            <a:r>
              <a:rPr lang="vi-VN" sz="2800" dirty="0"/>
              <a:t>⛔ </a:t>
            </a:r>
            <a:r>
              <a:rPr lang="vi-VN" sz="2800" dirty="0">
                <a:effectLst/>
                <a:latin typeface="Times New Roman" panose="02020603050405020304" pitchFamily="18" charset="0"/>
                <a:ea typeface="Calibri" panose="020F0502020204030204" pitchFamily="34" charset="0"/>
              </a:rPr>
              <a:t>Trường hợp GCN bị mất, sai sót, hư hỏng hoặc có thay đổi về thông tin đăng ký thành lập của tổ chức, cá nhân.</a:t>
            </a:r>
          </a:p>
          <a:p>
            <a:pPr algn="just">
              <a:spcBef>
                <a:spcPts val="600"/>
              </a:spcBef>
              <a:spcAft>
                <a:spcPts val="1200"/>
              </a:spcAft>
            </a:pPr>
            <a:r>
              <a:rPr lang="vi-VN" sz="2800" dirty="0"/>
              <a:t>⛔</a:t>
            </a:r>
            <a:r>
              <a:rPr lang="vi-VN" sz="2800" dirty="0">
                <a:effectLst/>
                <a:latin typeface="Times New Roman" panose="02020603050405020304" pitchFamily="18" charset="0"/>
                <a:ea typeface="Calibri" panose="020F0502020204030204" pitchFamily="34" charset="0"/>
              </a:rPr>
              <a:t> Hồ sơ: </a:t>
            </a:r>
            <a:r>
              <a:rPr lang="vi-VN" sz="2800" dirty="0">
                <a:latin typeface="Times New Roman" panose="02020603050405020304" pitchFamily="18" charset="0"/>
                <a:ea typeface="Calibri" panose="020F0502020204030204" pitchFamily="34" charset="0"/>
              </a:rPr>
              <a:t>Đ</a:t>
            </a:r>
            <a:r>
              <a:rPr lang="vi-VN" sz="2800" dirty="0">
                <a:effectLst/>
                <a:latin typeface="Times New Roman" panose="02020603050405020304" pitchFamily="18" charset="0"/>
                <a:ea typeface="Calibri" panose="020F0502020204030204" pitchFamily="34" charset="0"/>
              </a:rPr>
              <a:t>iểm b khoản 6 Điều </a:t>
            </a:r>
            <a:r>
              <a:rPr lang="en-US" sz="2800" dirty="0">
                <a:latin typeface="Times New Roman" panose="02020603050405020304" pitchFamily="18" charset="0"/>
                <a:ea typeface="Calibri" panose="020F0502020204030204" pitchFamily="34" charset="0"/>
              </a:rPr>
              <a:t>10 </a:t>
            </a:r>
            <a:r>
              <a:rPr lang="en-US" sz="2800" dirty="0" err="1">
                <a:latin typeface="Times New Roman" panose="02020603050405020304" pitchFamily="18" charset="0"/>
                <a:ea typeface="Calibri" panose="020F0502020204030204" pitchFamily="34" charset="0"/>
              </a:rPr>
              <a:t>Nghị</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113/2017/NĐ-CP </a:t>
            </a:r>
            <a:r>
              <a:rPr lang="en-US" sz="2800" dirty="0" err="1">
                <a:latin typeface="Times New Roman" panose="02020603050405020304" pitchFamily="18" charset="0"/>
                <a:ea typeface="Calibri" panose="020F0502020204030204" pitchFamily="34" charset="0"/>
              </a:rPr>
              <a:t>được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sửa</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đổi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theo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quy</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tại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khoản</a:t>
            </a:r>
            <a:r>
              <a:rPr lang="en-US" sz="2800" dirty="0">
                <a:latin typeface="Times New Roman" panose="02020603050405020304" pitchFamily="18" charset="0"/>
                <a:ea typeface="Calibri" panose="020F0502020204030204" pitchFamily="34" charset="0"/>
              </a:rPr>
              <a:t> 3 </a:t>
            </a:r>
            <a:r>
              <a:rPr lang="en-US" sz="2800" dirty="0" err="1">
                <a:latin typeface="Times New Roman" panose="02020603050405020304" pitchFamily="18" charset="0"/>
                <a:ea typeface="Calibri" panose="020F0502020204030204" pitchFamily="34" charset="0"/>
              </a:rPr>
              <a:t>Điều</a:t>
            </a:r>
            <a:r>
              <a:rPr lang="en-US" sz="2800" dirty="0">
                <a:latin typeface="Times New Roman" panose="02020603050405020304" pitchFamily="18" charset="0"/>
                <a:ea typeface="Calibri" panose="020F0502020204030204" pitchFamily="34" charset="0"/>
              </a:rPr>
              <a:t> 1 </a:t>
            </a:r>
            <a:r>
              <a:rPr lang="en-US" sz="2800" dirty="0" err="1">
                <a:latin typeface="Times New Roman" panose="02020603050405020304" pitchFamily="18" charset="0"/>
                <a:ea typeface="Calibri" panose="020F0502020204030204" pitchFamily="34" charset="0"/>
              </a:rPr>
              <a:t>Nghị</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82/2022/NĐ-CP.</a:t>
            </a:r>
            <a:endParaRPr lang="vi-VN" sz="2800" dirty="0">
              <a:effectLst/>
              <a:latin typeface="Times New Roman" panose="02020603050405020304" pitchFamily="18" charset="0"/>
              <a:ea typeface="Calibri" panose="020F0502020204030204" pitchFamily="34" charset="0"/>
            </a:endParaRPr>
          </a:p>
          <a:p>
            <a:pPr algn="just">
              <a:spcBef>
                <a:spcPts val="600"/>
              </a:spcBef>
              <a:spcAft>
                <a:spcPts val="1200"/>
              </a:spcAft>
            </a:pPr>
            <a:r>
              <a:rPr lang="vi-VN" sz="2800" dirty="0"/>
              <a:t>⛔</a:t>
            </a:r>
            <a:r>
              <a:rPr lang="vi-VN" sz="2800" dirty="0">
                <a:effectLst/>
                <a:latin typeface="Times New Roman" panose="02020603050405020304" pitchFamily="18" charset="0"/>
                <a:ea typeface="Calibri" panose="020F0502020204030204" pitchFamily="34" charset="0"/>
              </a:rPr>
              <a:t> Trong thời hạn 05 ngày làm việc kể từ ngày nhận đủ hồ sơ hợp lệ, cơ quan có thẩm quyền kiểm tra, cấp lại GCN đồng thời gửi 01 bản cho UBND cấp tỉnh. Trường hợp không cấp lại phải có văn bản trả lời, nêu rõ lý do.</a:t>
            </a:r>
          </a:p>
        </p:txBody>
      </p:sp>
    </p:spTree>
    <p:extLst>
      <p:ext uri="{BB962C8B-B14F-4D97-AF65-F5344CB8AC3E}">
        <p14:creationId xmlns:p14="http://schemas.microsoft.com/office/powerpoint/2010/main" val="1596266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575F66-134A-092D-0F99-87184482F5BA}"/>
              </a:ext>
            </a:extLst>
          </p:cNvPr>
          <p:cNvSpPr txBox="1"/>
          <p:nvPr/>
        </p:nvSpPr>
        <p:spPr>
          <a:xfrm>
            <a:off x="0" y="0"/>
            <a:ext cx="12192000" cy="1015663"/>
          </a:xfrm>
          <a:prstGeom prst="rect">
            <a:avLst/>
          </a:prstGeom>
          <a:noFill/>
        </p:spPr>
        <p:txBody>
          <a:bodyPr wrap="square">
            <a:spAutoFit/>
          </a:bodyPr>
          <a:lstStyle/>
          <a:p>
            <a:pPr algn="ctr"/>
            <a:r>
              <a:rPr lang="vi-VN" sz="3000" b="1" dirty="0">
                <a:solidFill>
                  <a:srgbClr val="00B0F0"/>
                </a:solidFill>
                <a:latin typeface="Times New Roman" panose="02020603050405020304" pitchFamily="18" charset="0"/>
                <a:cs typeface="Times New Roman" panose="02020603050405020304" pitchFamily="18" charset="0"/>
              </a:rPr>
              <a:t>Hồ sơ, trình tự, thủ tục cấp điều chỉnh GCN đủ điều kiện SX, KD </a:t>
            </a:r>
            <a:br>
              <a:rPr lang="vi-VN" sz="3000" b="1" dirty="0">
                <a:solidFill>
                  <a:srgbClr val="00B0F0"/>
                </a:solidFill>
                <a:latin typeface="Times New Roman" panose="02020603050405020304" pitchFamily="18" charset="0"/>
                <a:cs typeface="Times New Roman" panose="02020603050405020304" pitchFamily="18" charset="0"/>
              </a:rPr>
            </a:br>
            <a:r>
              <a:rPr lang="vi-VN" sz="3000" b="1" dirty="0">
                <a:solidFill>
                  <a:srgbClr val="00B0F0"/>
                </a:solidFill>
                <a:latin typeface="Times New Roman" panose="02020603050405020304" pitchFamily="18" charset="0"/>
                <a:cs typeface="Times New Roman" panose="02020603050405020304" pitchFamily="18" charset="0"/>
              </a:rPr>
              <a:t>hóa chất</a:t>
            </a:r>
            <a:endParaRPr lang="en-US" sz="3000"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D1523EC-D577-A484-14EB-3BDBB2B6EEE4}"/>
              </a:ext>
            </a:extLst>
          </p:cNvPr>
          <p:cNvSpPr txBox="1"/>
          <p:nvPr/>
        </p:nvSpPr>
        <p:spPr>
          <a:xfrm>
            <a:off x="0" y="1509059"/>
            <a:ext cx="12191999" cy="2554545"/>
          </a:xfrm>
          <a:prstGeom prst="rect">
            <a:avLst/>
          </a:prstGeom>
          <a:noFill/>
        </p:spPr>
        <p:txBody>
          <a:bodyPr wrap="square">
            <a:spAutoFit/>
          </a:bodyPr>
          <a:lstStyle/>
          <a:p>
            <a:pPr algn="just">
              <a:spcBef>
                <a:spcPts val="600"/>
              </a:spcBef>
              <a:spcAft>
                <a:spcPts val="600"/>
              </a:spcAft>
            </a:pPr>
            <a:r>
              <a:rPr lang="vi-VN" sz="2800" dirty="0"/>
              <a:t>⛔</a:t>
            </a:r>
            <a:r>
              <a:rPr lang="vi-VN" sz="2800" dirty="0">
                <a:effectLst/>
                <a:latin typeface="Times New Roman" panose="02020603050405020304" pitchFamily="18" charset="0"/>
                <a:ea typeface="Calibri" panose="020F0502020204030204" pitchFamily="34" charset="0"/>
              </a:rPr>
              <a:t> Trường hợp có thay đổi địa điểm cơ sở SX, KD hóa chất; loại hình, quy mô, chủng loại hóa SX, KD;</a:t>
            </a:r>
          </a:p>
          <a:p>
            <a:pPr algn="just">
              <a:spcBef>
                <a:spcPts val="600"/>
              </a:spcBef>
              <a:spcAft>
                <a:spcPts val="600"/>
              </a:spcAft>
            </a:pPr>
            <a:r>
              <a:rPr lang="vi-VN" sz="2800" dirty="0"/>
              <a:t>⛔</a:t>
            </a:r>
            <a:r>
              <a:rPr lang="vi-VN" sz="2800" dirty="0">
                <a:effectLst/>
                <a:latin typeface="Times New Roman" panose="02020603050405020304" pitchFamily="18" charset="0"/>
                <a:ea typeface="Calibri" panose="020F0502020204030204" pitchFamily="34" charset="0"/>
              </a:rPr>
              <a:t> Hồ sơ: </a:t>
            </a:r>
            <a:r>
              <a:rPr lang="vi-VN" sz="2800" dirty="0">
                <a:latin typeface="Times New Roman" panose="02020603050405020304" pitchFamily="18" charset="0"/>
                <a:ea typeface="Calibri" panose="020F0502020204030204" pitchFamily="34" charset="0"/>
              </a:rPr>
              <a:t>Điểm b khoản 7 Điều </a:t>
            </a:r>
            <a:r>
              <a:rPr lang="en-US" sz="2800" dirty="0">
                <a:latin typeface="Times New Roman" panose="02020603050405020304" pitchFamily="18" charset="0"/>
                <a:ea typeface="Calibri" panose="020F0502020204030204" pitchFamily="34" charset="0"/>
              </a:rPr>
              <a:t>10 </a:t>
            </a:r>
            <a:r>
              <a:rPr lang="en-US" sz="2800" dirty="0" err="1">
                <a:latin typeface="Times New Roman" panose="02020603050405020304" pitchFamily="18" charset="0"/>
                <a:ea typeface="Calibri" panose="020F0502020204030204" pitchFamily="34" charset="0"/>
              </a:rPr>
              <a:t>Nghị</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113/2017/NĐ-CP </a:t>
            </a:r>
            <a:r>
              <a:rPr lang="en-US" sz="2800" dirty="0" err="1">
                <a:latin typeface="Times New Roman" panose="02020603050405020304" pitchFamily="18" charset="0"/>
                <a:ea typeface="Calibri" panose="020F0502020204030204" pitchFamily="34" charset="0"/>
              </a:rPr>
              <a:t>được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sửa</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đổi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theo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quy</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tại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khoản</a:t>
            </a:r>
            <a:r>
              <a:rPr lang="en-US" sz="2800" dirty="0">
                <a:latin typeface="Times New Roman" panose="02020603050405020304" pitchFamily="18" charset="0"/>
                <a:ea typeface="Calibri" panose="020F0502020204030204" pitchFamily="34" charset="0"/>
              </a:rPr>
              <a:t> 3 </a:t>
            </a:r>
            <a:r>
              <a:rPr lang="en-US" sz="2800" dirty="0" err="1">
                <a:latin typeface="Times New Roman" panose="02020603050405020304" pitchFamily="18" charset="0"/>
                <a:ea typeface="Calibri" panose="020F0502020204030204" pitchFamily="34" charset="0"/>
              </a:rPr>
              <a:t>Điều</a:t>
            </a:r>
            <a:r>
              <a:rPr lang="en-US" sz="2800" dirty="0">
                <a:latin typeface="Times New Roman" panose="02020603050405020304" pitchFamily="18" charset="0"/>
                <a:ea typeface="Calibri" panose="020F0502020204030204" pitchFamily="34" charset="0"/>
              </a:rPr>
              <a:t> 1 </a:t>
            </a:r>
            <a:r>
              <a:rPr lang="en-US" sz="2800" dirty="0" err="1">
                <a:latin typeface="Times New Roman" panose="02020603050405020304" pitchFamily="18" charset="0"/>
                <a:ea typeface="Calibri" panose="020F0502020204030204" pitchFamily="34" charset="0"/>
              </a:rPr>
              <a:t>Nghị</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định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82/2022/NĐ-CP) </a:t>
            </a:r>
            <a:endParaRPr lang="vi-VN" sz="2800" dirty="0">
              <a:latin typeface="Times New Roman" panose="02020603050405020304" pitchFamily="18" charset="0"/>
              <a:ea typeface="Calibri" panose="020F0502020204030204" pitchFamily="34" charset="0"/>
            </a:endParaRPr>
          </a:p>
          <a:p>
            <a:pPr algn="just">
              <a:spcBef>
                <a:spcPts val="600"/>
              </a:spcBef>
              <a:spcAft>
                <a:spcPts val="600"/>
              </a:spcAft>
            </a:pPr>
            <a:r>
              <a:rPr lang="vi-VN" sz="2800" dirty="0"/>
              <a:t>⛔</a:t>
            </a:r>
            <a:r>
              <a:rPr lang="vi-VN" sz="2800" b="1" dirty="0">
                <a:effectLst/>
                <a:latin typeface="Times New Roman" panose="02020603050405020304" pitchFamily="18" charset="0"/>
                <a:ea typeface="Calibri" panose="020F0502020204030204" pitchFamily="34" charset="0"/>
              </a:rPr>
              <a:t> </a:t>
            </a:r>
            <a:r>
              <a:rPr lang="vi-VN" sz="2800" dirty="0">
                <a:effectLst/>
                <a:latin typeface="Times New Roman" panose="02020603050405020304" pitchFamily="18" charset="0"/>
                <a:ea typeface="Calibri" panose="020F0502020204030204" pitchFamily="34" charset="0"/>
              </a:rPr>
              <a:t>Trình tự, thủ tục điều chỉnh GCN thực hiện như cấp mới.</a:t>
            </a:r>
            <a:endParaRPr lang="vi-VN" sz="2800" dirty="0"/>
          </a:p>
        </p:txBody>
      </p:sp>
    </p:spTree>
    <p:extLst>
      <p:ext uri="{BB962C8B-B14F-4D97-AF65-F5344CB8AC3E}">
        <p14:creationId xmlns:p14="http://schemas.microsoft.com/office/powerpoint/2010/main" val="3210560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FA061601-468D-486D-B8EE-42BD1BE3ADCC}"/>
              </a:ext>
            </a:extLst>
          </p:cNvPr>
          <p:cNvSpPr>
            <a:spLocks noGrp="1"/>
          </p:cNvSpPr>
          <p:nvPr>
            <p:ph type="ctrTitle"/>
          </p:nvPr>
        </p:nvSpPr>
        <p:spPr>
          <a:xfrm>
            <a:off x="2843213" y="3027282"/>
            <a:ext cx="4895850" cy="830997"/>
          </a:xfrm>
        </p:spPr>
        <p:txBody>
          <a:bodyPr vert="horz" wrap="square" lIns="0" tIns="0" rIns="0" bIns="0" rtlCol="0" anchor="ctr">
            <a:spAutoFit/>
          </a:bodyPr>
          <a:lstStyle/>
          <a:p>
            <a:r>
              <a:rPr lang="vi-VN"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Xin cảm ơn.</a:t>
            </a:r>
            <a:endParaRPr lang="en-US" dirty="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923038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17A47F-4997-580E-FF6A-67297E3C80EA}"/>
              </a:ext>
            </a:extLst>
          </p:cNvPr>
          <p:cNvSpPr>
            <a:spLocks noGrp="1"/>
          </p:cNvSpPr>
          <p:nvPr>
            <p:ph idx="1"/>
          </p:nvPr>
        </p:nvSpPr>
        <p:spPr>
          <a:xfrm>
            <a:off x="394447" y="1573305"/>
            <a:ext cx="11403106" cy="4249271"/>
          </a:xfrm>
        </p:spPr>
        <p:txBody>
          <a:bodyPr>
            <a:normAutofit/>
          </a:bodyPr>
          <a:lstStyle/>
          <a:p>
            <a:pPr marL="0" indent="0" algn="just">
              <a:buNone/>
            </a:pPr>
            <a:r>
              <a:rPr lang="vi-VN" dirty="0"/>
              <a:t>📑 </a:t>
            </a:r>
            <a:r>
              <a:rPr lang="vi-VN" dirty="0">
                <a:ln w="0"/>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CƠ SỞ PHÁP LÝ</a:t>
            </a:r>
          </a:p>
          <a:p>
            <a:pPr marL="0" indent="0" algn="just">
              <a:buNone/>
            </a:pPr>
            <a:r>
              <a:rPr lang="vi-VN" dirty="0"/>
              <a:t>📑 </a:t>
            </a:r>
            <a:r>
              <a:rPr lang="vi-VN" kern="0" dirty="0">
                <a:ln w="0"/>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Điều kiện sản xuất hóa chất Bảng </a:t>
            </a:r>
          </a:p>
          <a:p>
            <a:pPr marL="0" indent="0" algn="just">
              <a:buNone/>
            </a:pPr>
            <a:r>
              <a:rPr lang="vi-VN" dirty="0"/>
              <a:t>📑 </a:t>
            </a:r>
            <a:r>
              <a:rPr lang="vi-VN" dirty="0">
                <a:latin typeface="Times New Roman" panose="02020603050405020304" pitchFamily="18" charset="0"/>
                <a:ea typeface="Cambria" panose="02040503050406030204" pitchFamily="18" charset="0"/>
                <a:cs typeface="Times New Roman" panose="02020603050405020304" pitchFamily="18" charset="0"/>
              </a:rPr>
              <a:t>Hồ sơ, trình tự, thủ tục thẩm định, cấp, cấp lại, cấp điều chỉnh Giấy phép sản xuất hóa chất Bảng 1</a:t>
            </a:r>
          </a:p>
          <a:p>
            <a:pPr marL="0" indent="0" algn="just">
              <a:buNone/>
            </a:pPr>
            <a:r>
              <a:rPr lang="vi-VN" dirty="0"/>
              <a:t>📑 </a:t>
            </a:r>
            <a:r>
              <a:rPr lang="vi-VN" dirty="0">
                <a:latin typeface="Times New Roman" panose="02020603050405020304" pitchFamily="18" charset="0"/>
                <a:cs typeface="Times New Roman" panose="02020603050405020304" pitchFamily="18" charset="0"/>
              </a:rPr>
              <a:t>Hồ sơ, trình tự, thủ tục cấp, cấp lại, cấp điều chỉnh giấy phép SX, KD hóa chất Bảng 2, hóa chất Bảng 3</a:t>
            </a:r>
          </a:p>
          <a:p>
            <a:pPr marL="0" indent="0" algn="just">
              <a:buNone/>
            </a:pPr>
            <a:r>
              <a:rPr lang="vi-VN" dirty="0"/>
              <a:t>📑 </a:t>
            </a:r>
            <a:r>
              <a:rPr lang="en-US" dirty="0">
                <a:ln/>
                <a:latin typeface="Times New Roman" panose="02020603050405020304" pitchFamily="18" charset="0"/>
                <a:cs typeface="Times New Roman" panose="02020603050405020304" pitchFamily="18" charset="0"/>
              </a:rPr>
              <a:t>Quy </a:t>
            </a:r>
            <a:r>
              <a:rPr lang="en-US" dirty="0" err="1">
                <a:ln/>
                <a:latin typeface="Times New Roman" panose="02020603050405020304" pitchFamily="18" charset="0"/>
                <a:cs typeface="Times New Roman" panose="02020603050405020304" pitchFamily="18" charset="0"/>
              </a:rPr>
              <a:t>định</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đánh</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giá</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điều</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kiện</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thực</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tế</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cơ</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sở</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sản</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xuất</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kinh</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doanh</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hóa</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chất</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Bảng</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để</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cấp</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phép</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Điều</a:t>
            </a:r>
            <a:r>
              <a:rPr lang="en-US" dirty="0">
                <a:ln/>
                <a:latin typeface="Times New Roman" panose="02020603050405020304" pitchFamily="18" charset="0"/>
                <a:cs typeface="Times New Roman" panose="02020603050405020304" pitchFamily="18" charset="0"/>
              </a:rPr>
              <a:t> 13 </a:t>
            </a:r>
            <a:r>
              <a:rPr lang="en-US" dirty="0" err="1">
                <a:ln/>
                <a:latin typeface="Times New Roman" panose="02020603050405020304" pitchFamily="18" charset="0"/>
                <a:cs typeface="Times New Roman" panose="02020603050405020304" pitchFamily="18" charset="0"/>
              </a:rPr>
              <a:t>Nghị</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định</a:t>
            </a:r>
            <a:r>
              <a:rPr lang="en-US" dirty="0">
                <a:ln/>
                <a:latin typeface="Times New Roman" panose="02020603050405020304" pitchFamily="18" charset="0"/>
                <a:cs typeface="Times New Roman" panose="02020603050405020304" pitchFamily="18" charset="0"/>
              </a:rPr>
              <a:t> </a:t>
            </a:r>
            <a:r>
              <a:rPr lang="en-US" dirty="0" err="1">
                <a:ln/>
                <a:latin typeface="Times New Roman" panose="02020603050405020304" pitchFamily="18" charset="0"/>
                <a:cs typeface="Times New Roman" panose="02020603050405020304" pitchFamily="18" charset="0"/>
              </a:rPr>
              <a:t>số</a:t>
            </a:r>
            <a:r>
              <a:rPr lang="en-US" dirty="0">
                <a:ln/>
                <a:latin typeface="Times New Roman" panose="02020603050405020304" pitchFamily="18" charset="0"/>
                <a:cs typeface="Times New Roman" panose="02020603050405020304" pitchFamily="18" charset="0"/>
              </a:rPr>
              <a:t> 33/2017/NĐ-CP)</a:t>
            </a:r>
          </a:p>
          <a:p>
            <a:pPr marL="0" indent="0" algn="just">
              <a:buNone/>
            </a:pPr>
            <a:r>
              <a:rPr lang="vi-VN" dirty="0"/>
              <a:t>📑 </a:t>
            </a:r>
            <a:r>
              <a:rPr lang="vi-VN" dirty="0">
                <a:latin typeface="Times New Roman" panose="02020603050405020304" pitchFamily="18" charset="0"/>
                <a:cs typeface="Times New Roman" panose="02020603050405020304" pitchFamily="18" charset="0"/>
              </a:rPr>
              <a:t>Thu hồi Giấy phép sản xuất, kinh doanh hóa chất Bảng</a:t>
            </a:r>
            <a:endParaRPr lang="en-US" dirty="0">
              <a:latin typeface="Times New Roman" panose="02020603050405020304" pitchFamily="18" charset="0"/>
              <a:ea typeface="Cambria" panose="02040503050406030204" pitchFamily="18" charset="0"/>
              <a:cs typeface="Times New Roman" panose="02020603050405020304" pitchFamily="18" charset="0"/>
            </a:endParaRPr>
          </a:p>
          <a:p>
            <a:pPr marL="0" indent="0">
              <a:buNone/>
            </a:pPr>
            <a:endParaRPr lang="en-US" b="1" dirty="0">
              <a:ln/>
              <a:solidFill>
                <a:srgbClr val="00B0F0"/>
              </a:solidFill>
              <a:latin typeface="Times New Roman" panose="02020603050405020304" pitchFamily="18" charset="0"/>
              <a:cs typeface="Times New Roman" panose="02020603050405020304" pitchFamily="18" charset="0"/>
            </a:endParaRPr>
          </a:p>
          <a:p>
            <a:pPr marL="0" indent="0">
              <a:buNone/>
            </a:pPr>
            <a:endParaRPr lang="en-US"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a:p>
            <a:pPr marL="0" indent="0">
              <a:buNone/>
            </a:pPr>
            <a:endParaRPr lang="vi-VN"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a:p>
            <a:pPr marL="0" indent="0">
              <a:buNone/>
            </a:pPr>
            <a:endParaRPr lang="vi-VN" dirty="0"/>
          </a:p>
        </p:txBody>
      </p:sp>
      <p:sp>
        <p:nvSpPr>
          <p:cNvPr id="4" name="Rectangle 3">
            <a:extLst>
              <a:ext uri="{FF2B5EF4-FFF2-40B4-BE49-F238E27FC236}">
                <a16:creationId xmlns:a16="http://schemas.microsoft.com/office/drawing/2014/main" id="{9478E2EF-F444-5C4D-E2DC-297C74284EE6}"/>
              </a:ext>
            </a:extLst>
          </p:cNvPr>
          <p:cNvSpPr/>
          <p:nvPr/>
        </p:nvSpPr>
        <p:spPr>
          <a:xfrm>
            <a:off x="3476508" y="345159"/>
            <a:ext cx="6810492" cy="553998"/>
          </a:xfrm>
          <a:prstGeom prst="rect">
            <a:avLst/>
          </a:prstGeom>
          <a:noFill/>
        </p:spPr>
        <p:txBody>
          <a:bodyPr wrap="square" lIns="91440" tIns="45720" rIns="91440" bIns="45720">
            <a:spAutoFit/>
          </a:bodyPr>
          <a:lstStyle/>
          <a:p>
            <a:pPr algn="ctr"/>
            <a:r>
              <a:rPr lang="en-US" sz="3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NỘI DUNG TRÌNH BÀY</a:t>
            </a:r>
          </a:p>
        </p:txBody>
      </p:sp>
    </p:spTree>
    <p:extLst>
      <p:ext uri="{BB962C8B-B14F-4D97-AF65-F5344CB8AC3E}">
        <p14:creationId xmlns:p14="http://schemas.microsoft.com/office/powerpoint/2010/main" val="2813263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0" y="365125"/>
            <a:ext cx="10515600" cy="1325563"/>
          </a:xfrm>
        </p:spPr>
        <p:txBody>
          <a:bodyPr/>
          <a:lstStyle/>
          <a:p>
            <a:r>
              <a:rPr lang="en-US" dirty="0"/>
              <a:t>Project analysis slide 3</a:t>
            </a:r>
          </a:p>
        </p:txBody>
      </p:sp>
      <p:sp>
        <p:nvSpPr>
          <p:cNvPr id="11" name="Title 1">
            <a:extLst>
              <a:ext uri="{FF2B5EF4-FFF2-40B4-BE49-F238E27FC236}">
                <a16:creationId xmlns:a16="http://schemas.microsoft.com/office/drawing/2014/main" id="{4E3F5479-058B-4FA8-92E9-18CAB8CDC5C5}"/>
              </a:ext>
            </a:extLst>
          </p:cNvPr>
          <p:cNvSpPr txBox="1">
            <a:spLocks/>
          </p:cNvSpPr>
          <p:nvPr/>
        </p:nvSpPr>
        <p:spPr>
          <a:xfrm>
            <a:off x="3133727" y="187888"/>
            <a:ext cx="6981824" cy="8863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en-US" sz="3200" dirty="0">
                <a:solidFill>
                  <a:schemeClr val="tx1">
                    <a:lumMod val="75000"/>
                    <a:lumOff val="25000"/>
                  </a:schemeClr>
                </a:solidFill>
                <a:latin typeface="Times New Roman" panose="02020603050405020304" pitchFamily="18" charset="0"/>
                <a:cs typeface="Times New Roman" panose="02020603050405020304" pitchFamily="18" charset="0"/>
              </a:rPr>
            </a:br>
            <a:endParaRPr lang="en-US" sz="32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3" name="Rectangle 2"/>
          <p:cNvSpPr/>
          <p:nvPr/>
        </p:nvSpPr>
        <p:spPr>
          <a:xfrm>
            <a:off x="1348740" y="1714500"/>
            <a:ext cx="10172700" cy="8458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2800" dirty="0">
                <a:latin typeface="Times New Roman" panose="02020603050405020304" pitchFamily="18" charset="0"/>
                <a:cs typeface="Times New Roman" panose="02020603050405020304" pitchFamily="18" charset="0"/>
              </a:rPr>
              <a:t>Luật Hóa chất ngày 21 tháng 11 năm 2007</a:t>
            </a:r>
          </a:p>
        </p:txBody>
      </p:sp>
      <p:sp>
        <p:nvSpPr>
          <p:cNvPr id="36" name="Rectangle 35"/>
          <p:cNvSpPr/>
          <p:nvPr/>
        </p:nvSpPr>
        <p:spPr>
          <a:xfrm>
            <a:off x="1348737" y="2848224"/>
            <a:ext cx="10172703" cy="17390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2800" dirty="0">
                <a:latin typeface="Times New Roman" panose="02020603050405020304" pitchFamily="18" charset="0"/>
                <a:cs typeface="Times New Roman" panose="02020603050405020304" pitchFamily="18" charset="0"/>
              </a:rPr>
              <a:t>Nghị định số 33/2024/NĐ-CP ngày 27/3/2024</a:t>
            </a:r>
          </a:p>
        </p:txBody>
      </p:sp>
      <p:sp>
        <p:nvSpPr>
          <p:cNvPr id="37" name="Rectangle 36"/>
          <p:cNvSpPr/>
          <p:nvPr/>
        </p:nvSpPr>
        <p:spPr>
          <a:xfrm>
            <a:off x="1348738" y="4875136"/>
            <a:ext cx="10172702" cy="147994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2800" dirty="0">
                <a:latin typeface="Times New Roman" panose="02020603050405020304" pitchFamily="18" charset="0"/>
                <a:cs typeface="Times New Roman" panose="02020603050405020304" pitchFamily="18" charset="0"/>
              </a:rPr>
              <a:t>Nghị định số 146/2025/NĐ-CP ngày 16/6/2025 của Chính phủ quy định về phân quyền, phân cấp quản lý nhà nước trong lĩnh vực công nghiệp và thương mại</a:t>
            </a:r>
          </a:p>
        </p:txBody>
      </p:sp>
      <p:sp>
        <p:nvSpPr>
          <p:cNvPr id="6" name="Rectangle 5"/>
          <p:cNvSpPr/>
          <p:nvPr/>
        </p:nvSpPr>
        <p:spPr>
          <a:xfrm>
            <a:off x="2528889" y="169422"/>
            <a:ext cx="7372350" cy="923330"/>
          </a:xfrm>
          <a:prstGeom prst="rect">
            <a:avLst/>
          </a:prstGeom>
          <a:noFill/>
        </p:spPr>
        <p:txBody>
          <a:bodyPr wrap="square" lIns="91440" tIns="45720" rIns="91440" bIns="45720">
            <a:spAutoFit/>
          </a:bodyPr>
          <a:lstStyle/>
          <a:p>
            <a:pPr algn="ctr"/>
            <a:r>
              <a:rPr lang="vi-VN" sz="54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CƠ SỞ PHÁP LÝ</a:t>
            </a:r>
            <a:endParaRPr lang="vi-VN"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82256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76" y="916465"/>
            <a:ext cx="12084424" cy="5663089"/>
          </a:xfrm>
          <a:prstGeom prst="rect">
            <a:avLst/>
          </a:prstGeom>
        </p:spPr>
        <p:txBody>
          <a:bodyPr wrap="square">
            <a:spAutoFit/>
          </a:bodyPr>
          <a:lstStyle/>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Điều kiện SX (quy định tại khoản 1 Điều 10 Nghị định số 33/2024/NĐ-CP)</a:t>
            </a:r>
          </a:p>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Điều kiện KD (quy định tại khoản 2 Điều 10 Nghị định số 33/2024/NĐ-CP)</a:t>
            </a:r>
          </a:p>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Cơ sở SX hóa chất Bảng 1 ngoài việc đáp ứng các điều kiện quy định tại khoản 1 Điều 10 Nghị định số 33/2024/NĐ-CP phải đáp ứng điều kiện quy định tại khoản 3 Điều 10 Nghị định số 33/2024/NĐ-CP.</a:t>
            </a:r>
          </a:p>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Chỉ được SX hóa chất Bảng 1 cho một hoặc một số mục đích đặc biệt được quy định tại khoản 2, Điều 6 Luật Đầu tư, bao gồm phân tích, kiểm nghiệm, nghiên cứu khoa học, y tế, sản xuất dược phẩm, điều tra tội phạm, bảo vệ quốc phòng, an ninh;</a:t>
            </a:r>
          </a:p>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Quy mô sản xuất, dung tích của các thiết bị phản ứng; sản lượng một năm đối với từng mục đích.</a:t>
            </a:r>
          </a:p>
          <a:p>
            <a:pPr algn="just">
              <a:spcBef>
                <a:spcPts val="600"/>
              </a:spcBef>
              <a:spcAft>
                <a:spcPts val="600"/>
              </a:spcAft>
            </a:pPr>
            <a:r>
              <a:rPr lang="vi-VN" sz="2400" dirty="0"/>
              <a:t>📂 </a:t>
            </a:r>
            <a:r>
              <a:rPr lang="vi-VN" sz="2400" dirty="0">
                <a:latin typeface="Times New Roman" panose="02020603050405020304" pitchFamily="18" charset="0"/>
                <a:cs typeface="Times New Roman" panose="02020603050405020304" pitchFamily="18" charset="0"/>
              </a:rPr>
              <a:t>Cơ sở SX, KD hóa chất Bảng 2, 3 ngoài việc đáp ứng các điều kiện quy định tại khoản 1, 2 Điều 10 Nghị định số 33/2024/NĐ-CP phải đáp ứng điều kiện: Ch</a:t>
            </a:r>
            <a:r>
              <a:rPr lang="en-GB" sz="2400" dirty="0">
                <a:latin typeface="Times New Roman" panose="02020603050405020304" pitchFamily="18" charset="0"/>
                <a:cs typeface="Times New Roman" panose="02020603050405020304" pitchFamily="18" charset="0"/>
              </a:rPr>
              <a:t>ỉ</a:t>
            </a:r>
            <a:r>
              <a:rPr lang="vi-VN" sz="2400" dirty="0">
                <a:latin typeface="Times New Roman" panose="02020603050405020304" pitchFamily="18" charset="0"/>
                <a:cs typeface="Times New Roman" panose="02020603050405020304" pitchFamily="18" charset="0"/>
              </a:rPr>
              <a:t> được SX, KD hóa chất Bảng 2, 3 cho các mục đích không bị cấm quy định tại Điều 3 Nghị định số 33/2024/NĐ-CP.</a:t>
            </a:r>
            <a:endParaRPr lang="vi-VN" sz="2400" kern="0" dirty="0">
              <a:latin typeface="Times New Roman" panose="02020603050405020304" pitchFamily="18" charset="0"/>
              <a:cs typeface="Times New Roman" panose="02020603050405020304" pitchFamily="18" charset="0"/>
            </a:endParaRPr>
          </a:p>
        </p:txBody>
      </p:sp>
      <p:sp>
        <p:nvSpPr>
          <p:cNvPr id="4" name="Rectangle 3"/>
          <p:cNvSpPr/>
          <p:nvPr/>
        </p:nvSpPr>
        <p:spPr>
          <a:xfrm>
            <a:off x="-1150620" y="1447"/>
            <a:ext cx="14493240" cy="584775"/>
          </a:xfrm>
          <a:prstGeom prst="rect">
            <a:avLst/>
          </a:prstGeom>
          <a:noFill/>
        </p:spPr>
        <p:txBody>
          <a:bodyPr wrap="square" lIns="91440" tIns="45720" rIns="91440" bIns="45720">
            <a:spAutoFit/>
          </a:bodyPr>
          <a:lstStyle/>
          <a:p>
            <a:pPr algn="ctr"/>
            <a:r>
              <a:rPr lang="vi-VN" sz="3200" b="0" kern="0" cap="none" spc="0" dirty="0">
                <a:ln w="0"/>
                <a:solidFill>
                  <a:srgbClr val="00B0F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Điều kiện SX hóa chất Bảng (Điều 10 Nghị định số 33/2024/NĐ-CP)</a:t>
            </a:r>
            <a:endParaRPr lang="vi-VN" sz="3200" b="0" cap="none" spc="0" dirty="0">
              <a:ln w="0"/>
              <a:solidFill>
                <a:srgbClr val="00B0F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19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D565C58-4CED-4E9E-9922-412554A19228}"/>
              </a:ext>
            </a:extLst>
          </p:cNvPr>
          <p:cNvSpPr/>
          <p:nvPr/>
        </p:nvSpPr>
        <p:spPr>
          <a:xfrm>
            <a:off x="1721241" y="936834"/>
            <a:ext cx="9682899" cy="886119"/>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365125"/>
            <a:ext cx="10515600" cy="1325563"/>
          </a:xfrm>
        </p:spPr>
        <p:txBody>
          <a:bodyPr/>
          <a:lstStyle/>
          <a:p>
            <a:r>
              <a:rPr lang="en-US" dirty="0"/>
              <a:t>Project analysis slide 2</a:t>
            </a:r>
          </a:p>
        </p:txBody>
      </p:sp>
      <p:sp>
        <p:nvSpPr>
          <p:cNvPr id="11" name="Title 1">
            <a:extLst>
              <a:ext uri="{FF2B5EF4-FFF2-40B4-BE49-F238E27FC236}">
                <a16:creationId xmlns:a16="http://schemas.microsoft.com/office/drawing/2014/main" id="{4E3F5479-058B-4FA8-92E9-18CAB8CDC5C5}"/>
              </a:ext>
            </a:extLst>
          </p:cNvPr>
          <p:cNvSpPr txBox="1">
            <a:spLocks/>
          </p:cNvSpPr>
          <p:nvPr/>
        </p:nvSpPr>
        <p:spPr>
          <a:xfrm>
            <a:off x="214312" y="34419"/>
            <a:ext cx="11672887" cy="1994392"/>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3000"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rPr>
              <a:t>Hồ sơ đề nghị cấp Giấy phép SX hóa chất Bảng 1 (Khoản 2 Điều 11 Nghị định số 33/2024/NĐ-CP</a:t>
            </a:r>
            <a:endParaRPr lang="en-US" sz="3000"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endParaRPr>
          </a:p>
          <a:p>
            <a:pPr algn="ctr"/>
            <a:endParaRPr lang="en-US" sz="2800" b="1"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endParaRPr>
          </a:p>
          <a:p>
            <a:pPr algn="ctr"/>
            <a:br>
              <a:rPr lang="en-US" sz="2800"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rPr>
            </a:br>
            <a:endParaRPr lang="en-US" sz="2800"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3" name="Flowchart: Delay 2">
            <a:extLst>
              <a:ext uri="{FF2B5EF4-FFF2-40B4-BE49-F238E27FC236}">
                <a16:creationId xmlns:a16="http://schemas.microsoft.com/office/drawing/2014/main" id="{75359DCE-9F50-4663-9C15-5ED885603C06}"/>
              </a:ext>
            </a:extLst>
          </p:cNvPr>
          <p:cNvSpPr/>
          <p:nvPr/>
        </p:nvSpPr>
        <p:spPr>
          <a:xfrm>
            <a:off x="1233577" y="940877"/>
            <a:ext cx="953128" cy="882076"/>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chemeClr val="bg1"/>
                </a:solidFill>
                <a:latin typeface="Times New Roman" panose="02020603050405020304" pitchFamily="18" charset="0"/>
                <a:cs typeface="Times New Roman" panose="02020603050405020304" pitchFamily="18" charset="0"/>
              </a:rPr>
              <a:t>01</a:t>
            </a:r>
          </a:p>
        </p:txBody>
      </p:sp>
      <p:sp>
        <p:nvSpPr>
          <p:cNvPr id="43" name="Rectangle 42">
            <a:extLst>
              <a:ext uri="{FF2B5EF4-FFF2-40B4-BE49-F238E27FC236}">
                <a16:creationId xmlns:a16="http://schemas.microsoft.com/office/drawing/2014/main" id="{8510A9CE-BDFF-49D4-A05D-F88FED259D45}"/>
              </a:ext>
            </a:extLst>
          </p:cNvPr>
          <p:cNvSpPr/>
          <p:nvPr/>
        </p:nvSpPr>
        <p:spPr>
          <a:xfrm>
            <a:off x="1721241" y="1987471"/>
            <a:ext cx="9682899" cy="762328"/>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4" name="Flowchart: Delay 43">
            <a:extLst>
              <a:ext uri="{FF2B5EF4-FFF2-40B4-BE49-F238E27FC236}">
                <a16:creationId xmlns:a16="http://schemas.microsoft.com/office/drawing/2014/main" id="{5ED751C6-D1C4-42C6-A200-CA7DCD40713F}"/>
              </a:ext>
            </a:extLst>
          </p:cNvPr>
          <p:cNvSpPr/>
          <p:nvPr/>
        </p:nvSpPr>
        <p:spPr>
          <a:xfrm>
            <a:off x="1233576" y="1928041"/>
            <a:ext cx="888522" cy="857217"/>
          </a:xfrm>
          <a:prstGeom prst="flowChartDelay">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a:solidFill>
                  <a:schemeClr val="bg1"/>
                </a:solidFill>
                <a:latin typeface="Times New Roman" panose="02020603050405020304" pitchFamily="18" charset="0"/>
                <a:cs typeface="Times New Roman" panose="02020603050405020304" pitchFamily="18" charset="0"/>
              </a:rPr>
              <a:t>02</a:t>
            </a:r>
          </a:p>
        </p:txBody>
      </p:sp>
      <p:sp>
        <p:nvSpPr>
          <p:cNvPr id="45" name="TextBox 44">
            <a:extLst>
              <a:ext uri="{FF2B5EF4-FFF2-40B4-BE49-F238E27FC236}">
                <a16:creationId xmlns:a16="http://schemas.microsoft.com/office/drawing/2014/main" id="{346C749A-0F89-4B91-98F3-1A2AF474D9E9}"/>
              </a:ext>
            </a:extLst>
          </p:cNvPr>
          <p:cNvSpPr txBox="1"/>
          <p:nvPr/>
        </p:nvSpPr>
        <p:spPr>
          <a:xfrm>
            <a:off x="2245152" y="1892388"/>
            <a:ext cx="8865909" cy="769441"/>
          </a:xfrm>
          <a:prstGeom prst="rect">
            <a:avLst/>
          </a:prstGeom>
          <a:noFill/>
        </p:spPr>
        <p:txBody>
          <a:bodyPr wrap="square">
            <a:spAutoFit/>
          </a:bodyPr>
          <a:lstStyle/>
          <a:p>
            <a:r>
              <a:rPr lang="en-US" dirty="0">
                <a:latin typeface="Times New Roman" panose="02020603050405020304" pitchFamily="18" charset="0"/>
                <a:ea typeface="Cambria" panose="020405030504060302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Bản thuyết minh về điều kiện sản xuất (Mẫu số 05 Phụ lục II, Nghị định số 33/2024/NĐ-CP);</a:t>
            </a:r>
            <a:endParaRPr lang="en-US" sz="2200" dirty="0">
              <a:latin typeface="Times New Roman" panose="02020603050405020304" pitchFamily="18" charset="0"/>
              <a:cs typeface="Times New Roman" panose="02020603050405020304" pitchFamily="18" charset="0"/>
            </a:endParaRPr>
          </a:p>
        </p:txBody>
      </p:sp>
      <p:sp>
        <p:nvSpPr>
          <p:cNvPr id="46" name="TextBox 45">
            <a:extLst>
              <a:ext uri="{FF2B5EF4-FFF2-40B4-BE49-F238E27FC236}">
                <a16:creationId xmlns:a16="http://schemas.microsoft.com/office/drawing/2014/main" id="{8A4AD9FF-EEB1-49A6-A010-5D950B4AF9B2}"/>
              </a:ext>
            </a:extLst>
          </p:cNvPr>
          <p:cNvSpPr txBox="1"/>
          <p:nvPr/>
        </p:nvSpPr>
        <p:spPr>
          <a:xfrm>
            <a:off x="2214184" y="1180861"/>
            <a:ext cx="9374436" cy="430887"/>
          </a:xfrm>
          <a:prstGeom prst="rect">
            <a:avLst/>
          </a:prstGeom>
          <a:noFill/>
        </p:spPr>
        <p:txBody>
          <a:bodyPr wrap="square">
            <a:spAutoFit/>
          </a:bodyPr>
          <a:lstStyle/>
          <a:p>
            <a:r>
              <a:rPr lang="en-US" sz="2200" dirty="0">
                <a:latin typeface="Times New Roman" panose="02020603050405020304" pitchFamily="18" charset="0"/>
                <a:ea typeface="Cambria" panose="020405030504060302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Văn bản đề nghị (Mẫu số 01 Phụ lục II, Nghị định số 33/2024/NĐ-CP);</a:t>
            </a:r>
            <a:endParaRPr lang="en-US" sz="2200" dirty="0">
              <a:latin typeface="Times New Roman" panose="02020603050405020304" pitchFamily="18" charset="0"/>
              <a:cs typeface="Times New Roman" panose="02020603050405020304" pitchFamily="18" charset="0"/>
            </a:endParaRPr>
          </a:p>
        </p:txBody>
      </p:sp>
      <p:sp>
        <p:nvSpPr>
          <p:cNvPr id="47" name="Rectangle 46">
            <a:extLst>
              <a:ext uri="{FF2B5EF4-FFF2-40B4-BE49-F238E27FC236}">
                <a16:creationId xmlns:a16="http://schemas.microsoft.com/office/drawing/2014/main" id="{AA700838-EDC4-4E76-ADDD-3FA90BB8DA29}"/>
              </a:ext>
            </a:extLst>
          </p:cNvPr>
          <p:cNvSpPr/>
          <p:nvPr/>
        </p:nvSpPr>
        <p:spPr>
          <a:xfrm>
            <a:off x="1710141" y="2940132"/>
            <a:ext cx="9682899" cy="789816"/>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49" name="TextBox 48">
            <a:extLst>
              <a:ext uri="{FF2B5EF4-FFF2-40B4-BE49-F238E27FC236}">
                <a16:creationId xmlns:a16="http://schemas.microsoft.com/office/drawing/2014/main" id="{3BB1532B-0CFB-4771-BD71-C3FEFEEB192F}"/>
              </a:ext>
            </a:extLst>
          </p:cNvPr>
          <p:cNvSpPr txBox="1"/>
          <p:nvPr/>
        </p:nvSpPr>
        <p:spPr>
          <a:xfrm>
            <a:off x="2245152" y="2853397"/>
            <a:ext cx="9158988" cy="769441"/>
          </a:xfrm>
          <a:prstGeom prst="rect">
            <a:avLst/>
          </a:prstGeom>
          <a:noFill/>
        </p:spPr>
        <p:txBody>
          <a:bodyPr wrap="square">
            <a:spAutoFit/>
          </a:bodyPr>
          <a:lstStyle/>
          <a:p>
            <a:r>
              <a:rPr lang="vi-VN" sz="2200" dirty="0">
                <a:latin typeface="Times New Roman" panose="02020603050405020304" pitchFamily="18" charset="0"/>
                <a:cs typeface="Times New Roman" panose="02020603050405020304" pitchFamily="18" charset="0"/>
              </a:rPr>
              <a:t>Bản sao giấy tờ chứng minh quyền sử dụng đối với thửa đất xây dựng nhà xưởng, kho chứa hoặc hợp đồng thuê nhà xưởng, kho chứa;</a:t>
            </a:r>
            <a:endParaRPr lang="en-US" sz="2200" i="1" dirty="0">
              <a:latin typeface="Times New Roman" panose="02020603050405020304" pitchFamily="18" charset="0"/>
              <a:ea typeface="Cambria" panose="02040503050406030204" pitchFamily="18" charset="0"/>
              <a:cs typeface="Times New Roman" panose="02020603050405020304" pitchFamily="18" charset="0"/>
            </a:endParaRPr>
          </a:p>
        </p:txBody>
      </p:sp>
      <p:sp>
        <p:nvSpPr>
          <p:cNvPr id="50" name="Rectangle 49">
            <a:extLst>
              <a:ext uri="{FF2B5EF4-FFF2-40B4-BE49-F238E27FC236}">
                <a16:creationId xmlns:a16="http://schemas.microsoft.com/office/drawing/2014/main" id="{44656F89-617E-41AE-9660-08A92B9D4AD9}"/>
              </a:ext>
            </a:extLst>
          </p:cNvPr>
          <p:cNvSpPr/>
          <p:nvPr/>
        </p:nvSpPr>
        <p:spPr>
          <a:xfrm>
            <a:off x="1833783" y="3915748"/>
            <a:ext cx="9570357" cy="751963"/>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52" name="TextBox 51">
            <a:extLst>
              <a:ext uri="{FF2B5EF4-FFF2-40B4-BE49-F238E27FC236}">
                <a16:creationId xmlns:a16="http://schemas.microsoft.com/office/drawing/2014/main" id="{3D63AE25-E025-475A-808A-EDEA9E1A7F6D}"/>
              </a:ext>
            </a:extLst>
          </p:cNvPr>
          <p:cNvSpPr txBox="1"/>
          <p:nvPr/>
        </p:nvSpPr>
        <p:spPr>
          <a:xfrm>
            <a:off x="2147346" y="3888490"/>
            <a:ext cx="9061519" cy="769441"/>
          </a:xfrm>
          <a:prstGeom prst="rect">
            <a:avLst/>
          </a:prstGeom>
          <a:noFill/>
        </p:spPr>
        <p:txBody>
          <a:bodyPr wrap="square">
            <a:spAutoFit/>
          </a:bodyPr>
          <a:lstStyle/>
          <a:p>
            <a:r>
              <a:rPr lang="vi-VN" sz="2200" dirty="0">
                <a:latin typeface="Times New Roman" panose="02020603050405020304" pitchFamily="18" charset="0"/>
                <a:cs typeface="Times New Roman" panose="02020603050405020304" pitchFamily="18" charset="0"/>
              </a:rPr>
              <a:t>Bản sao Bằng đại học trở lên chuyên ngành hóa chất của Giám đốc hoặc Phó Giám đốc kỹ thuật hoặc cán bộ kỹ thuật phụ trách hoạt động SX hóa chất;</a:t>
            </a:r>
            <a:endParaRPr lang="en-US" sz="2200" dirty="0">
              <a:latin typeface="Times New Roman" panose="02020603050405020304" pitchFamily="18" charset="0"/>
              <a:ea typeface="Cambria" panose="02040503050406030204" pitchFamily="18" charset="0"/>
              <a:cs typeface="Times New Roman" panose="02020603050405020304" pitchFamily="18" charset="0"/>
            </a:endParaRPr>
          </a:p>
        </p:txBody>
      </p:sp>
      <p:sp>
        <p:nvSpPr>
          <p:cNvPr id="53" name="Rectangle 52">
            <a:extLst>
              <a:ext uri="{FF2B5EF4-FFF2-40B4-BE49-F238E27FC236}">
                <a16:creationId xmlns:a16="http://schemas.microsoft.com/office/drawing/2014/main" id="{677CAFB6-E2B5-44FE-A19D-A0BB150EBFC1}"/>
              </a:ext>
            </a:extLst>
          </p:cNvPr>
          <p:cNvSpPr/>
          <p:nvPr/>
        </p:nvSpPr>
        <p:spPr>
          <a:xfrm>
            <a:off x="1604521" y="4894192"/>
            <a:ext cx="9799619" cy="751963"/>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55" name="TextBox 54">
            <a:extLst>
              <a:ext uri="{FF2B5EF4-FFF2-40B4-BE49-F238E27FC236}">
                <a16:creationId xmlns:a16="http://schemas.microsoft.com/office/drawing/2014/main" id="{38108FB1-21B9-4BD6-8C3E-50254D0DC50C}"/>
              </a:ext>
            </a:extLst>
          </p:cNvPr>
          <p:cNvSpPr txBox="1"/>
          <p:nvPr/>
        </p:nvSpPr>
        <p:spPr>
          <a:xfrm>
            <a:off x="2219960" y="4991221"/>
            <a:ext cx="9217435" cy="430887"/>
          </a:xfrm>
          <a:prstGeom prst="rect">
            <a:avLst/>
          </a:prstGeom>
          <a:noFill/>
        </p:spPr>
        <p:txBody>
          <a:bodyPr wrap="square">
            <a:spAutoFit/>
          </a:bodyPr>
          <a:lstStyle/>
          <a:p>
            <a:pPr algn="just"/>
            <a:r>
              <a:rPr lang="vi-VN" sz="2200" dirty="0">
                <a:latin typeface="Times New Roman" panose="02020603050405020304" pitchFamily="18" charset="0"/>
                <a:cs typeface="Times New Roman" panose="02020603050405020304" pitchFamily="18" charset="0"/>
              </a:rPr>
              <a:t>Bản sao Quyết định công nhận kết quả kiểm tra huấn luyện ATHC</a:t>
            </a:r>
            <a:endParaRPr lang="en-US" sz="2200" b="1" dirty="0">
              <a:latin typeface="Times New Roman" panose="02020603050405020304" pitchFamily="18" charset="0"/>
              <a:ea typeface="Cambria" panose="02040503050406030204" pitchFamily="18" charset="0"/>
              <a:cs typeface="Times New Roman" panose="02020603050405020304" pitchFamily="18" charset="0"/>
            </a:endParaRPr>
          </a:p>
        </p:txBody>
      </p:sp>
      <p:sp>
        <p:nvSpPr>
          <p:cNvPr id="2" name="Flowchart: Delay 1">
            <a:extLst>
              <a:ext uri="{FF2B5EF4-FFF2-40B4-BE49-F238E27FC236}">
                <a16:creationId xmlns:a16="http://schemas.microsoft.com/office/drawing/2014/main" id="{182A1E21-CA29-9D82-1CA0-265B12B0AB3D}"/>
              </a:ext>
            </a:extLst>
          </p:cNvPr>
          <p:cNvSpPr/>
          <p:nvPr/>
        </p:nvSpPr>
        <p:spPr>
          <a:xfrm>
            <a:off x="1233576" y="2899989"/>
            <a:ext cx="888522" cy="857217"/>
          </a:xfrm>
          <a:prstGeom prst="flowChartDelay">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3200">
                <a:solidFill>
                  <a:schemeClr val="bg1"/>
                </a:solidFill>
                <a:latin typeface="Times New Roman" panose="02020603050405020304" pitchFamily="18" charset="0"/>
                <a:cs typeface="Times New Roman" panose="02020603050405020304" pitchFamily="18" charset="0"/>
              </a:rPr>
              <a:t>03</a:t>
            </a:r>
          </a:p>
        </p:txBody>
      </p:sp>
      <p:sp>
        <p:nvSpPr>
          <p:cNvPr id="6" name="Flowchart: Delay 5">
            <a:extLst>
              <a:ext uri="{FF2B5EF4-FFF2-40B4-BE49-F238E27FC236}">
                <a16:creationId xmlns:a16="http://schemas.microsoft.com/office/drawing/2014/main" id="{44DC8685-75B8-93F2-DA5F-1EBFB5952C83}"/>
              </a:ext>
            </a:extLst>
          </p:cNvPr>
          <p:cNvSpPr/>
          <p:nvPr/>
        </p:nvSpPr>
        <p:spPr>
          <a:xfrm>
            <a:off x="1233576" y="3863122"/>
            <a:ext cx="888522" cy="857217"/>
          </a:xfrm>
          <a:prstGeom prst="flowChartDelay">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3200">
                <a:solidFill>
                  <a:schemeClr val="bg1"/>
                </a:solidFill>
                <a:latin typeface="Times New Roman" panose="02020603050405020304" pitchFamily="18" charset="0"/>
                <a:cs typeface="Times New Roman" panose="02020603050405020304" pitchFamily="18" charset="0"/>
              </a:rPr>
              <a:t>04</a:t>
            </a:r>
          </a:p>
        </p:txBody>
      </p:sp>
      <p:sp>
        <p:nvSpPr>
          <p:cNvPr id="7" name="Flowchart: Delay 6">
            <a:extLst>
              <a:ext uri="{FF2B5EF4-FFF2-40B4-BE49-F238E27FC236}">
                <a16:creationId xmlns:a16="http://schemas.microsoft.com/office/drawing/2014/main" id="{9740963C-CD36-E093-06CD-901680A2F9BB}"/>
              </a:ext>
            </a:extLst>
          </p:cNvPr>
          <p:cNvSpPr/>
          <p:nvPr/>
        </p:nvSpPr>
        <p:spPr>
          <a:xfrm>
            <a:off x="1233576" y="4825342"/>
            <a:ext cx="888522" cy="857217"/>
          </a:xfrm>
          <a:prstGeom prst="flowChartDelay">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3200">
                <a:solidFill>
                  <a:schemeClr val="bg1"/>
                </a:solidFill>
                <a:latin typeface="Times New Roman" panose="02020603050405020304" pitchFamily="18" charset="0"/>
                <a:cs typeface="Times New Roman" panose="02020603050405020304" pitchFamily="18" charset="0"/>
              </a:rPr>
              <a:t>05</a:t>
            </a:r>
          </a:p>
        </p:txBody>
      </p:sp>
      <p:sp>
        <p:nvSpPr>
          <p:cNvPr id="10" name="TextBox 9">
            <a:extLst>
              <a:ext uri="{FF2B5EF4-FFF2-40B4-BE49-F238E27FC236}">
                <a16:creationId xmlns:a16="http://schemas.microsoft.com/office/drawing/2014/main" id="{DA8F2243-D1A2-CBB1-57D7-771E70A89294}"/>
              </a:ext>
            </a:extLst>
          </p:cNvPr>
          <p:cNvSpPr txBox="1"/>
          <p:nvPr/>
        </p:nvSpPr>
        <p:spPr>
          <a:xfrm>
            <a:off x="102180" y="5780782"/>
            <a:ext cx="12089819" cy="1323439"/>
          </a:xfrm>
          <a:prstGeom prst="rect">
            <a:avLst/>
          </a:prstGeom>
          <a:noFill/>
        </p:spPr>
        <p:txBody>
          <a:bodyPr wrap="square">
            <a:spAutoFit/>
          </a:bodyPr>
          <a:lstStyle/>
          <a:p>
            <a:pPr algn="just"/>
            <a:r>
              <a:rPr lang="vi-VN" sz="1600" i="1" dirty="0">
                <a:latin typeface="Times New Roman" panose="02020603050405020304" pitchFamily="18" charset="0"/>
                <a:ea typeface="Cambria" panose="02040503050406030204" pitchFamily="18" charset="0"/>
                <a:cs typeface="Times New Roman" panose="02020603050405020304" pitchFamily="18" charset="0"/>
              </a:rPr>
              <a:t>Lưu ý: </a:t>
            </a:r>
            <a:r>
              <a:rPr lang="vi-VN" sz="1600" dirty="0">
                <a:latin typeface="Times New Roman" panose="02020603050405020304" pitchFamily="18" charset="0"/>
                <a:cs typeface="Times New Roman" panose="02020603050405020304" pitchFamily="18" charset="0"/>
              </a:rPr>
              <a:t>Bản thuyết minh về điều kiện sản xuất nêu rõ quy mô sản xuất tại cơ sở quy mô đơn lẻ, dung tích của các thiết bị phản ứng không vượt quá 100 lít và tổng dung tích của các thiết bị phản ứng có dung tích trên 5 lít không vượt quá 500 lít. Quy mô sản xuất tại các cơ sở khác, tổng sản lượng không vượt quá 10 kg/năm đối với mục đích bảo vệ; sản lượng không vượt quá 100 gam/năm đối với một hoá chất nhưng tổng sản lượng không vượt quá 10 kg/năm đối với mục đích nghiên cứu, y tế, dược phẩm; tổng sản lượng không vượt quá 100 gam/năm đối với các phòng thí nghiệm. </a:t>
            </a:r>
            <a:endParaRPr lang="en-US" sz="1600" i="1" dirty="0">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299715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D565C58-4CED-4E9E-9922-412554A19228}"/>
              </a:ext>
            </a:extLst>
          </p:cNvPr>
          <p:cNvSpPr/>
          <p:nvPr/>
        </p:nvSpPr>
        <p:spPr>
          <a:xfrm>
            <a:off x="2001794" y="867360"/>
            <a:ext cx="9890010" cy="955594"/>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9" name="Flowchart: Delay 8">
            <a:extLst>
              <a:ext uri="{FF2B5EF4-FFF2-40B4-BE49-F238E27FC236}">
                <a16:creationId xmlns:a16="http://schemas.microsoft.com/office/drawing/2014/main" id="{75359DCE-9F50-4663-9C15-5ED885603C06}"/>
              </a:ext>
            </a:extLst>
          </p:cNvPr>
          <p:cNvSpPr/>
          <p:nvPr/>
        </p:nvSpPr>
        <p:spPr>
          <a:xfrm>
            <a:off x="1111424" y="867359"/>
            <a:ext cx="775092" cy="955594"/>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latin typeface="Times New Roman" panose="02020603050405020304" pitchFamily="18" charset="0"/>
                <a:cs typeface="Times New Roman" panose="02020603050405020304" pitchFamily="18" charset="0"/>
              </a:rPr>
              <a:t>06</a:t>
            </a:r>
          </a:p>
        </p:txBody>
      </p:sp>
      <p:sp>
        <p:nvSpPr>
          <p:cNvPr id="10" name="Rectangle 9">
            <a:extLst>
              <a:ext uri="{FF2B5EF4-FFF2-40B4-BE49-F238E27FC236}">
                <a16:creationId xmlns:a16="http://schemas.microsoft.com/office/drawing/2014/main" id="{8510A9CE-BDFF-49D4-A05D-F88FED259D45}"/>
              </a:ext>
            </a:extLst>
          </p:cNvPr>
          <p:cNvSpPr/>
          <p:nvPr/>
        </p:nvSpPr>
        <p:spPr>
          <a:xfrm>
            <a:off x="2001794" y="1926366"/>
            <a:ext cx="9890008" cy="1015662"/>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1" name="Flowchart: Delay 10">
            <a:extLst>
              <a:ext uri="{FF2B5EF4-FFF2-40B4-BE49-F238E27FC236}">
                <a16:creationId xmlns:a16="http://schemas.microsoft.com/office/drawing/2014/main" id="{5ED751C6-D1C4-42C6-A200-CA7DCD40713F}"/>
              </a:ext>
            </a:extLst>
          </p:cNvPr>
          <p:cNvSpPr/>
          <p:nvPr/>
        </p:nvSpPr>
        <p:spPr>
          <a:xfrm>
            <a:off x="1146036" y="1963961"/>
            <a:ext cx="775092" cy="955594"/>
          </a:xfrm>
          <a:prstGeom prst="flowChartDelay">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dirty="0">
                <a:solidFill>
                  <a:schemeClr val="bg1"/>
                </a:solidFill>
                <a:latin typeface="Times New Roman" panose="02020603050405020304" pitchFamily="18" charset="0"/>
                <a:cs typeface="Times New Roman" panose="02020603050405020304" pitchFamily="18" charset="0"/>
              </a:rPr>
              <a:t>07</a:t>
            </a:r>
          </a:p>
        </p:txBody>
      </p:sp>
      <p:sp>
        <p:nvSpPr>
          <p:cNvPr id="12" name="TextBox 11">
            <a:extLst>
              <a:ext uri="{FF2B5EF4-FFF2-40B4-BE49-F238E27FC236}">
                <a16:creationId xmlns:a16="http://schemas.microsoft.com/office/drawing/2014/main" id="{346C749A-0F89-4B91-98F3-1A2AF474D9E9}"/>
              </a:ext>
            </a:extLst>
          </p:cNvPr>
          <p:cNvSpPr txBox="1"/>
          <p:nvPr/>
        </p:nvSpPr>
        <p:spPr>
          <a:xfrm>
            <a:off x="2034558" y="1932186"/>
            <a:ext cx="9857245" cy="492443"/>
          </a:xfrm>
          <a:prstGeom prst="rect">
            <a:avLst/>
          </a:prstGeom>
          <a:noFill/>
        </p:spPr>
        <p:txBody>
          <a:bodyPr wrap="square">
            <a:spAutoFit/>
          </a:bodyPr>
          <a:lstStyle/>
          <a:p>
            <a:pPr algn="just"/>
            <a:r>
              <a:rPr lang="en-US" dirty="0">
                <a:latin typeface="Times New Roman" panose="02020603050405020304" pitchFamily="18" charset="0"/>
                <a:ea typeface="Cambria" panose="020405030504060302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Hồ sơ về PCCC</a:t>
            </a:r>
            <a:endParaRPr lang="en-US" sz="26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A4AD9FF-EEB1-49A6-A010-5D950B4AF9B2}"/>
              </a:ext>
            </a:extLst>
          </p:cNvPr>
          <p:cNvSpPr txBox="1"/>
          <p:nvPr/>
        </p:nvSpPr>
        <p:spPr>
          <a:xfrm>
            <a:off x="2001794" y="1145101"/>
            <a:ext cx="9649402" cy="492443"/>
          </a:xfrm>
          <a:prstGeom prst="rect">
            <a:avLst/>
          </a:prstGeom>
          <a:noFill/>
        </p:spPr>
        <p:txBody>
          <a:bodyPr wrap="square">
            <a:spAutoFit/>
          </a:bodyPr>
          <a:lstStyle/>
          <a:p>
            <a:pPr algn="just"/>
            <a:r>
              <a:rPr lang="en-US" sz="2600" dirty="0" err="1">
                <a:latin typeface="Times New Roman" panose="02020603050405020304" pitchFamily="18" charset="0"/>
                <a:ea typeface="Cambria" panose="02040503050406030204" pitchFamily="18" charset="0"/>
                <a:cs typeface="Times New Roman" panose="02020603050405020304" pitchFamily="18" charset="0"/>
              </a:rPr>
              <a:t>Hồ</a:t>
            </a:r>
            <a:r>
              <a:rPr lang="en-US" sz="2600" dirty="0">
                <a:latin typeface="Times New Roman" panose="02020603050405020304" pitchFamily="18" charset="0"/>
                <a:ea typeface="Cambria" panose="02040503050406030204" pitchFamily="18" charset="0"/>
                <a:cs typeface="Times New Roman" panose="02020603050405020304" pitchFamily="18" charset="0"/>
              </a:rPr>
              <a:t> </a:t>
            </a:r>
            <a:r>
              <a:rPr lang="en-US" sz="2600" dirty="0" err="1">
                <a:latin typeface="Times New Roman" panose="02020603050405020304" pitchFamily="18" charset="0"/>
                <a:ea typeface="Cambria" panose="02040503050406030204" pitchFamily="18" charset="0"/>
                <a:cs typeface="Times New Roman" panose="02020603050405020304" pitchFamily="18" charset="0"/>
              </a:rPr>
              <a:t>sơ</a:t>
            </a:r>
            <a:r>
              <a:rPr lang="en-US" sz="2600" dirty="0">
                <a:latin typeface="Times New Roman" panose="02020603050405020304" pitchFamily="18" charset="0"/>
                <a:ea typeface="Cambria" panose="02040503050406030204" pitchFamily="18" charset="0"/>
                <a:cs typeface="Times New Roman" panose="02020603050405020304" pitchFamily="18" charset="0"/>
              </a:rPr>
              <a:t> </a:t>
            </a:r>
            <a:r>
              <a:rPr lang="en-US" sz="2600" dirty="0" err="1">
                <a:latin typeface="Times New Roman" panose="02020603050405020304" pitchFamily="18" charset="0"/>
                <a:ea typeface="Cambria" panose="02040503050406030204" pitchFamily="18" charset="0"/>
                <a:cs typeface="Times New Roman" panose="02020603050405020304" pitchFamily="18" charset="0"/>
              </a:rPr>
              <a:t>về</a:t>
            </a:r>
            <a:r>
              <a:rPr lang="en-US" sz="2600" dirty="0">
                <a:latin typeface="Times New Roman" panose="02020603050405020304" pitchFamily="18" charset="0"/>
                <a:ea typeface="Cambria" panose="02040503050406030204" pitchFamily="18" charset="0"/>
                <a:cs typeface="Times New Roman" panose="02020603050405020304" pitchFamily="18" charset="0"/>
              </a:rPr>
              <a:t> </a:t>
            </a:r>
            <a:r>
              <a:rPr lang="en-US" sz="2600" dirty="0" err="1">
                <a:latin typeface="Times New Roman" panose="02020603050405020304" pitchFamily="18" charset="0"/>
                <a:ea typeface="Cambria" panose="02040503050406030204" pitchFamily="18" charset="0"/>
                <a:cs typeface="Times New Roman" panose="02020603050405020304" pitchFamily="18" charset="0"/>
              </a:rPr>
              <a:t>Môi</a:t>
            </a:r>
            <a:r>
              <a:rPr lang="en-US" sz="2600" dirty="0">
                <a:latin typeface="Times New Roman" panose="02020603050405020304" pitchFamily="18" charset="0"/>
                <a:ea typeface="Cambria" panose="02040503050406030204" pitchFamily="18" charset="0"/>
                <a:cs typeface="Times New Roman" panose="02020603050405020304" pitchFamily="18" charset="0"/>
              </a:rPr>
              <a:t> </a:t>
            </a:r>
            <a:r>
              <a:rPr lang="en-US" sz="2600" dirty="0" err="1">
                <a:latin typeface="Times New Roman" panose="02020603050405020304" pitchFamily="18" charset="0"/>
                <a:ea typeface="Cambria" panose="02040503050406030204" pitchFamily="18" charset="0"/>
                <a:cs typeface="Times New Roman" panose="02020603050405020304" pitchFamily="18" charset="0"/>
              </a:rPr>
              <a:t>trường</a:t>
            </a:r>
            <a:endParaRPr lang="en-US" sz="2600" dirty="0">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677CAFB6-E2B5-44FE-A19D-A0BB150EBFC1}"/>
              </a:ext>
            </a:extLst>
          </p:cNvPr>
          <p:cNvSpPr/>
          <p:nvPr/>
        </p:nvSpPr>
        <p:spPr>
          <a:xfrm>
            <a:off x="2045336" y="3515723"/>
            <a:ext cx="9890008" cy="928941"/>
          </a:xfrm>
          <a:prstGeom prst="rect">
            <a:avLst/>
          </a:prstGeom>
          <a:solidFill>
            <a:schemeClr val="bg1"/>
          </a:solidFill>
        </p:spPr>
        <p:style>
          <a:lnRef idx="0">
            <a:schemeClr val="accent6"/>
          </a:lnRef>
          <a:fillRef idx="3">
            <a:schemeClr val="accent6"/>
          </a:fillRef>
          <a:effectRef idx="3">
            <a:schemeClr val="accent6"/>
          </a:effectRef>
          <a:fontRef idx="minor">
            <a:schemeClr val="lt1"/>
          </a:fontRef>
        </p:style>
        <p:txBody>
          <a:bodyPr rtlCol="0" anchor="ctr"/>
          <a:lstStyle/>
          <a:p>
            <a:pPr>
              <a:lnSpc>
                <a:spcPct val="150000"/>
              </a:lnSpc>
            </a:pPr>
            <a:endParaRPr lang="en-US" sz="2000">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38108FB1-21B9-4BD6-8C3E-50254D0DC50C}"/>
              </a:ext>
            </a:extLst>
          </p:cNvPr>
          <p:cNvSpPr txBox="1"/>
          <p:nvPr/>
        </p:nvSpPr>
        <p:spPr>
          <a:xfrm>
            <a:off x="2165640" y="3805216"/>
            <a:ext cx="9769704" cy="492443"/>
          </a:xfrm>
          <a:prstGeom prst="rect">
            <a:avLst/>
          </a:prstGeom>
          <a:noFill/>
        </p:spPr>
        <p:txBody>
          <a:bodyPr wrap="square">
            <a:spAutoFit/>
          </a:bodyPr>
          <a:lstStyle/>
          <a:p>
            <a:pPr algn="just"/>
            <a:r>
              <a:rPr lang="vi-VN" sz="2600" dirty="0">
                <a:latin typeface="Times New Roman" panose="02020603050405020304" pitchFamily="18" charset="0"/>
                <a:cs typeface="Times New Roman" panose="02020603050405020304" pitchFamily="18" charset="0"/>
              </a:rPr>
              <a:t>Bản cam kết sản xuất hóa chất Bảng 1</a:t>
            </a:r>
            <a:endParaRPr lang="en-US" sz="2600" b="1" dirty="0">
              <a:latin typeface="Times New Roman" panose="02020603050405020304" pitchFamily="18" charset="0"/>
              <a:ea typeface="Cambria" panose="02040503050406030204" pitchFamily="18" charset="0"/>
              <a:cs typeface="Times New Roman" panose="02020603050405020304" pitchFamily="18" charset="0"/>
            </a:endParaRPr>
          </a:p>
        </p:txBody>
      </p:sp>
      <p:sp>
        <p:nvSpPr>
          <p:cNvPr id="22" name="Flowchart: Delay 21">
            <a:extLst>
              <a:ext uri="{FF2B5EF4-FFF2-40B4-BE49-F238E27FC236}">
                <a16:creationId xmlns:a16="http://schemas.microsoft.com/office/drawing/2014/main" id="{9740963C-CD36-E093-06CD-901680A2F9BB}"/>
              </a:ext>
            </a:extLst>
          </p:cNvPr>
          <p:cNvSpPr/>
          <p:nvPr/>
        </p:nvSpPr>
        <p:spPr>
          <a:xfrm>
            <a:off x="1113272" y="3429000"/>
            <a:ext cx="888522" cy="1015664"/>
          </a:xfrm>
          <a:prstGeom prst="flowChartDelay">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3200" dirty="0">
                <a:solidFill>
                  <a:schemeClr val="bg1"/>
                </a:solidFill>
                <a:latin typeface="Times New Roman" panose="02020603050405020304" pitchFamily="18" charset="0"/>
                <a:cs typeface="Times New Roman" panose="02020603050405020304" pitchFamily="18" charset="0"/>
              </a:rPr>
              <a:t>08</a:t>
            </a:r>
          </a:p>
        </p:txBody>
      </p:sp>
    </p:spTree>
    <p:extLst>
      <p:ext uri="{BB962C8B-B14F-4D97-AF65-F5344CB8AC3E}">
        <p14:creationId xmlns:p14="http://schemas.microsoft.com/office/powerpoint/2010/main" val="189338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823206"/>
            <a:ext cx="11858626" cy="5005601"/>
          </a:xfrm>
          <a:prstGeom prst="rect">
            <a:avLst/>
          </a:prstGeom>
        </p:spPr>
        <p:txBody>
          <a:bodyPr wrap="square">
            <a:spAutoFit/>
          </a:bodyPr>
          <a:lstStyle/>
          <a:p>
            <a:pPr marL="910590" indent="457200" algn="just">
              <a:lnSpc>
                <a:spcPct val="115000"/>
              </a:lnSpc>
              <a:spcBef>
                <a:spcPts val="600"/>
              </a:spcBef>
              <a:spcAft>
                <a:spcPts val="0"/>
              </a:spcAft>
              <a:tabLst>
                <a:tab pos="180340" algn="l"/>
                <a:tab pos="391160" algn="l"/>
              </a:tabLst>
            </a:pPr>
            <a:endParaRPr lang="vi-VN" sz="20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Bef>
                <a:spcPts val="600"/>
              </a:spcBef>
              <a:spcAft>
                <a:spcPts val="0"/>
              </a:spcAft>
              <a:tabLst>
                <a:tab pos="180340" algn="l"/>
                <a:tab pos="391160" algn="l"/>
              </a:tabLst>
            </a:pPr>
            <a:r>
              <a:rPr lang="vi-VN" sz="2000" dirty="0"/>
              <a:t>✅ </a:t>
            </a:r>
            <a:r>
              <a:rPr lang="vi-VN" sz="2200" dirty="0">
                <a:latin typeface="Times New Roman" panose="02020603050405020304" pitchFamily="18" charset="0"/>
                <a:ea typeface="Calibri" panose="020F0502020204030204" pitchFamily="34" charset="0"/>
                <a:cs typeface="Times New Roman" panose="02020603050405020304" pitchFamily="18" charset="0"/>
              </a:rPr>
              <a:t>Tổ chức, cá nhân đề nghị cấp giấy phép lập 01 bộ hồ sơ quy định gửi đến UBND cấp tỉnh;</a:t>
            </a:r>
          </a:p>
          <a:p>
            <a:pPr indent="457200" algn="just">
              <a:lnSpc>
                <a:spcPct val="115000"/>
              </a:lnSpc>
              <a:spcBef>
                <a:spcPts val="600"/>
              </a:spcBef>
              <a:spcAft>
                <a:spcPts val="0"/>
              </a:spcAft>
              <a:tabLst>
                <a:tab pos="180340" algn="l"/>
              </a:tabLst>
            </a:pPr>
            <a:r>
              <a:rPr lang="vi-VN" sz="2000" dirty="0"/>
              <a:t>✅ </a:t>
            </a:r>
            <a:r>
              <a:rPr lang="vi-VN" sz="2200" dirty="0">
                <a:latin typeface="Times New Roman" panose="02020603050405020304" pitchFamily="18" charset="0"/>
                <a:ea typeface="Calibri" panose="020F0502020204030204" pitchFamily="34" charset="0"/>
                <a:cs typeface="Times New Roman" panose="02020603050405020304" pitchFamily="18" charset="0"/>
              </a:rPr>
              <a:t>Trường hợp hồ sơ chưa đầy đủ và hợp lệ, trong vòng 03 ngày kể từ ngày tiếp nhận, UBND cấp tỉnh thông báo bổ sung, hoàn chỉnh hồ sơ; </a:t>
            </a:r>
          </a:p>
          <a:p>
            <a:pPr indent="457200" algn="just">
              <a:lnSpc>
                <a:spcPct val="115000"/>
              </a:lnSpc>
              <a:spcBef>
                <a:spcPts val="600"/>
              </a:spcBef>
              <a:spcAft>
                <a:spcPts val="0"/>
              </a:spcAft>
              <a:tabLst>
                <a:tab pos="180340" algn="l"/>
              </a:tabLst>
            </a:pPr>
            <a:r>
              <a:rPr lang="vi-VN" sz="2000" dirty="0"/>
              <a:t>✅ </a:t>
            </a:r>
            <a:r>
              <a:rPr lang="vi-VN" sz="2200" dirty="0">
                <a:latin typeface="Times New Roman" panose="02020603050405020304" pitchFamily="18" charset="0"/>
                <a:cs typeface="Times New Roman" panose="02020603050405020304" pitchFamily="18" charset="0"/>
              </a:rPr>
              <a:t>Trong thời hạn 16 ngày làm việc, kể từ ngày nhận đủ hồ sơ hợp lệ, </a:t>
            </a:r>
            <a:r>
              <a:rPr lang="vi-VN" sz="2200" dirty="0">
                <a:latin typeface="Times New Roman" panose="02020603050405020304" pitchFamily="18" charset="0"/>
                <a:ea typeface="Calibri" panose="020F0502020204030204" pitchFamily="34" charset="0"/>
                <a:cs typeface="Times New Roman" panose="02020603050405020304" pitchFamily="18" charset="0"/>
              </a:rPr>
              <a:t>UBND</a:t>
            </a:r>
            <a:r>
              <a:rPr lang="vi-VN" sz="2200" dirty="0">
                <a:latin typeface="Times New Roman" panose="02020603050405020304" pitchFamily="18" charset="0"/>
                <a:cs typeface="Times New Roman" panose="02020603050405020304" pitchFamily="18" charset="0"/>
              </a:rPr>
              <a:t> cấp tỉnh xem xét, thẩm định hồ sơ, kiểm tra điều kiện thực tế. Trường hợp đáp ứng điều kiện, trong thời hạn 03 ngày làm việc, </a:t>
            </a:r>
            <a:r>
              <a:rPr lang="vi-VN" sz="2200" dirty="0">
                <a:latin typeface="Times New Roman" panose="02020603050405020304" pitchFamily="18" charset="0"/>
                <a:ea typeface="Calibri" panose="020F0502020204030204" pitchFamily="34" charset="0"/>
                <a:cs typeface="Times New Roman" panose="02020603050405020304" pitchFamily="18" charset="0"/>
              </a:rPr>
              <a:t>UBND</a:t>
            </a:r>
            <a:r>
              <a:rPr lang="vi-VN" sz="2200" dirty="0">
                <a:latin typeface="Times New Roman" panose="02020603050405020304" pitchFamily="18" charset="0"/>
                <a:cs typeface="Times New Roman" panose="02020603050405020304" pitchFamily="18" charset="0"/>
              </a:rPr>
              <a:t> cấp tỉnh cấp giấy phép theo Mẫu số 03 Phụ lục II Nghị định số 33/2024/NĐ-CP. Trường hợp không đáp ứng, trong thời hạn 03 ngày làm việc, </a:t>
            </a:r>
            <a:r>
              <a:rPr lang="vi-VN" sz="2200" dirty="0">
                <a:latin typeface="Times New Roman" panose="02020603050405020304" pitchFamily="18" charset="0"/>
                <a:ea typeface="Calibri" panose="020F0502020204030204" pitchFamily="34" charset="0"/>
                <a:cs typeface="Times New Roman" panose="02020603050405020304" pitchFamily="18" charset="0"/>
              </a:rPr>
              <a:t>UBND </a:t>
            </a:r>
            <a:r>
              <a:rPr lang="vi-VN" sz="2200" dirty="0">
                <a:latin typeface="Times New Roman" panose="02020603050405020304" pitchFamily="18" charset="0"/>
                <a:cs typeface="Times New Roman" panose="02020603050405020304" pitchFamily="18" charset="0"/>
              </a:rPr>
              <a:t>cấp tỉnh có văn bản trả lời không cấp, nêu rõ lý do</a:t>
            </a:r>
            <a:r>
              <a:rPr lang="vi-VN" sz="2200" dirty="0">
                <a:latin typeface="Times New Roman" panose="02020603050405020304" pitchFamily="18" charset="0"/>
                <a:ea typeface="Calibri" panose="020F0502020204030204" pitchFamily="34" charset="0"/>
                <a:cs typeface="Times New Roman" panose="02020603050405020304" pitchFamily="18" charset="0"/>
              </a:rPr>
              <a:t>;</a:t>
            </a:r>
          </a:p>
          <a:p>
            <a:pPr indent="457200" algn="just">
              <a:lnSpc>
                <a:spcPct val="115000"/>
              </a:lnSpc>
              <a:spcBef>
                <a:spcPts val="600"/>
              </a:spcBef>
              <a:spcAft>
                <a:spcPts val="0"/>
              </a:spcAft>
              <a:tabLst>
                <a:tab pos="180340" algn="l"/>
              </a:tabLst>
            </a:pPr>
            <a:r>
              <a:rPr lang="vi-VN" sz="2000" dirty="0"/>
              <a:t>✅ </a:t>
            </a:r>
            <a:r>
              <a:rPr lang="vi-VN" sz="2200" dirty="0">
                <a:latin typeface="Times New Roman" panose="02020603050405020304" pitchFamily="18" charset="0"/>
                <a:cs typeface="Times New Roman" panose="02020603050405020304" pitchFamily="18" charset="0"/>
              </a:rPr>
              <a:t>Trong trường hợp cần thiết, </a:t>
            </a:r>
            <a:r>
              <a:rPr lang="vi-VN" sz="2200" dirty="0">
                <a:latin typeface="Times New Roman" panose="02020603050405020304" pitchFamily="18" charset="0"/>
                <a:ea typeface="Calibri" panose="020F0502020204030204" pitchFamily="34" charset="0"/>
                <a:cs typeface="Times New Roman" panose="02020603050405020304" pitchFamily="18" charset="0"/>
              </a:rPr>
              <a:t>UBND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cấp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tỉnh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lấy</a:t>
            </a:r>
            <a:r>
              <a:rPr lang="en-US" sz="2200" dirty="0">
                <a:latin typeface="Times New Roman" panose="02020603050405020304" pitchFamily="18" charset="0"/>
                <a:cs typeface="Times New Roman" panose="02020603050405020304" pitchFamily="18" charset="0"/>
              </a:rPr>
              <a:t> ý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lý</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lĩnh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trước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cấp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Giấy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phép</a:t>
            </a:r>
            <a:r>
              <a:rPr lang="vi-VN" sz="2200" dirty="0">
                <a:latin typeface="Times New Roman" panose="02020603050405020304" pitchFamily="18" charset="0"/>
                <a:cs typeface="Times New Roman" panose="02020603050405020304" pitchFamily="18" charset="0"/>
              </a:rPr>
              <a:t>. Thời gian lấy ý kiến đối đa 05 ngày làm việc. Quá thời hạn trên, </a:t>
            </a:r>
            <a:r>
              <a:rPr lang="en-US" sz="2200" dirty="0" err="1">
                <a:latin typeface="Times New Roman" panose="02020603050405020304" pitchFamily="18" charset="0"/>
                <a:cs typeface="Times New Roman" panose="02020603050405020304" pitchFamily="18" charset="0"/>
              </a:rPr>
              <a:t>nếu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được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lấy</a:t>
            </a:r>
            <a:r>
              <a:rPr lang="en-US" sz="2200" dirty="0">
                <a:latin typeface="Times New Roman" panose="02020603050405020304" pitchFamily="18" charset="0"/>
                <a:cs typeface="Times New Roman" panose="02020603050405020304" pitchFamily="18" charset="0"/>
              </a:rPr>
              <a:t> ý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ý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góp</a:t>
            </a:r>
            <a:r>
              <a:rPr lang="en-US" sz="2200" dirty="0">
                <a:latin typeface="Times New Roman" panose="02020603050405020304" pitchFamily="18" charset="0"/>
                <a:cs typeface="Times New Roman" panose="02020603050405020304" pitchFamily="18" charset="0"/>
              </a:rPr>
              <a:t> ý </a:t>
            </a:r>
            <a:r>
              <a:rPr lang="en-US" sz="2200" dirty="0" err="1">
                <a:latin typeface="Times New Roman" panose="02020603050405020304" pitchFamily="18" charset="0"/>
                <a:cs typeface="Times New Roman" panose="02020603050405020304" pitchFamily="18" charset="0"/>
              </a:rPr>
              <a:t>bằng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được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coi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đồng</a:t>
            </a:r>
            <a:r>
              <a:rPr lang="en-US" sz="2200" dirty="0">
                <a:latin typeface="Times New Roman" panose="02020603050405020304" pitchFamily="18" charset="0"/>
                <a:cs typeface="Times New Roman" panose="02020603050405020304" pitchFamily="18" charset="0"/>
              </a:rPr>
              <a:t> ý</a:t>
            </a:r>
            <a:r>
              <a:rPr lang="vi-VN" sz="2200" dirty="0">
                <a:latin typeface="Times New Roman" panose="02020603050405020304" pitchFamily="18" charset="0"/>
                <a:ea typeface="Calibri" panose="020F0502020204030204" pitchFamily="34" charset="0"/>
                <a:cs typeface="Times New Roman" panose="02020603050405020304" pitchFamily="18" charset="0"/>
              </a:rPr>
              <a:t>.</a:t>
            </a:r>
            <a:endParaRPr lang="vi-VN" sz="2200" dirty="0">
              <a:latin typeface="Times New Roman" panose="02020603050405020304" pitchFamily="18" charset="0"/>
              <a:cs typeface="Times New Roman" panose="02020603050405020304" pitchFamily="18" charset="0"/>
            </a:endParaRPr>
          </a:p>
        </p:txBody>
      </p:sp>
      <p:sp>
        <p:nvSpPr>
          <p:cNvPr id="55" name="Title 1">
            <a:extLst>
              <a:ext uri="{FF2B5EF4-FFF2-40B4-BE49-F238E27FC236}">
                <a16:creationId xmlns:a16="http://schemas.microsoft.com/office/drawing/2014/main" id="{4E3F5479-058B-4FA8-92E9-18CAB8CDC5C5}"/>
              </a:ext>
            </a:extLst>
          </p:cNvPr>
          <p:cNvSpPr txBox="1">
            <a:spLocks/>
          </p:cNvSpPr>
          <p:nvPr/>
        </p:nvSpPr>
        <p:spPr>
          <a:xfrm>
            <a:off x="0" y="0"/>
            <a:ext cx="121920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2800"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rPr>
              <a:t>Trình tự, thủ tục thẩm định, cấp Giấy phép SX hóa chất Bảng 1 (khoản 3 Điều 11 NĐ số 33/2024/NĐ-CP  được sửa đổi tại khoản 4 phụ lục II NĐ số 146/2025/NĐ-CP)</a:t>
            </a:r>
            <a:endParaRPr lang="en-US" sz="2800" b="1"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04401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Arrow: Pentagon 19">
            <a:extLst>
              <a:ext uri="{FF2B5EF4-FFF2-40B4-BE49-F238E27FC236}">
                <a16:creationId xmlns:a16="http://schemas.microsoft.com/office/drawing/2014/main" id="{F2924644-1317-582B-16FB-377CE84AAA48}"/>
              </a:ext>
            </a:extLst>
          </p:cNvPr>
          <p:cNvSpPr/>
          <p:nvPr/>
        </p:nvSpPr>
        <p:spPr>
          <a:xfrm>
            <a:off x="2698253" y="3777113"/>
            <a:ext cx="9328277" cy="2399751"/>
          </a:xfrm>
          <a:custGeom>
            <a:avLst/>
            <a:gdLst>
              <a:gd name="connsiteX0" fmla="*/ 0 w 8229600"/>
              <a:gd name="connsiteY0" fmla="*/ 0 h 2600325"/>
              <a:gd name="connsiteX1" fmla="*/ 6929438 w 8229600"/>
              <a:gd name="connsiteY1" fmla="*/ 0 h 2600325"/>
              <a:gd name="connsiteX2" fmla="*/ 8229600 w 8229600"/>
              <a:gd name="connsiteY2" fmla="*/ 1300163 h 2600325"/>
              <a:gd name="connsiteX3" fmla="*/ 6929438 w 8229600"/>
              <a:gd name="connsiteY3" fmla="*/ 2600325 h 2600325"/>
              <a:gd name="connsiteX4" fmla="*/ 0 w 8229600"/>
              <a:gd name="connsiteY4" fmla="*/ 2600325 h 2600325"/>
              <a:gd name="connsiteX5" fmla="*/ 0 w 8229600"/>
              <a:gd name="connsiteY5" fmla="*/ 0 h 2600325"/>
              <a:gd name="connsiteX0" fmla="*/ 0 w 7419372"/>
              <a:gd name="connsiteY0" fmla="*/ 0 h 2600325"/>
              <a:gd name="connsiteX1" fmla="*/ 6929438 w 7419372"/>
              <a:gd name="connsiteY1" fmla="*/ 0 h 2600325"/>
              <a:gd name="connsiteX2" fmla="*/ 7419372 w 7419372"/>
              <a:gd name="connsiteY2" fmla="*/ 1265439 h 2600325"/>
              <a:gd name="connsiteX3" fmla="*/ 6929438 w 7419372"/>
              <a:gd name="connsiteY3" fmla="*/ 2600325 h 2600325"/>
              <a:gd name="connsiteX4" fmla="*/ 0 w 7419372"/>
              <a:gd name="connsiteY4" fmla="*/ 2600325 h 2600325"/>
              <a:gd name="connsiteX5" fmla="*/ 0 w 7419372"/>
              <a:gd name="connsiteY5" fmla="*/ 0 h 260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9372" h="2600325">
                <a:moveTo>
                  <a:pt x="0" y="0"/>
                </a:moveTo>
                <a:lnTo>
                  <a:pt x="6929438" y="0"/>
                </a:lnTo>
                <a:lnTo>
                  <a:pt x="7419372" y="1265439"/>
                </a:lnTo>
                <a:lnTo>
                  <a:pt x="6929438" y="2600325"/>
                </a:lnTo>
                <a:lnTo>
                  <a:pt x="0" y="2600325"/>
                </a:lnTo>
                <a:lnTo>
                  <a:pt x="0" y="0"/>
                </a:lnTo>
                <a:close/>
              </a:path>
            </a:pathLst>
          </a:cu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latin typeface="Times New Roman" panose="02020603050405020304" pitchFamily="18" charset="0"/>
              <a:cs typeface="Times New Roman" panose="02020603050405020304" pitchFamily="18" charset="0"/>
            </a:endParaRPr>
          </a:p>
        </p:txBody>
      </p:sp>
      <p:sp>
        <p:nvSpPr>
          <p:cNvPr id="55" name="Arrow: Pentagon 19">
            <a:extLst>
              <a:ext uri="{FF2B5EF4-FFF2-40B4-BE49-F238E27FC236}">
                <a16:creationId xmlns:a16="http://schemas.microsoft.com/office/drawing/2014/main" id="{5AE66D7B-A876-C0EA-B4D0-45D7019CC75D}"/>
              </a:ext>
            </a:extLst>
          </p:cNvPr>
          <p:cNvSpPr/>
          <p:nvPr/>
        </p:nvSpPr>
        <p:spPr>
          <a:xfrm>
            <a:off x="2698254" y="1406039"/>
            <a:ext cx="9328277" cy="2000548"/>
          </a:xfrm>
          <a:custGeom>
            <a:avLst/>
            <a:gdLst>
              <a:gd name="connsiteX0" fmla="*/ 0 w 8229600"/>
              <a:gd name="connsiteY0" fmla="*/ 0 h 2600325"/>
              <a:gd name="connsiteX1" fmla="*/ 6929438 w 8229600"/>
              <a:gd name="connsiteY1" fmla="*/ 0 h 2600325"/>
              <a:gd name="connsiteX2" fmla="*/ 8229600 w 8229600"/>
              <a:gd name="connsiteY2" fmla="*/ 1300163 h 2600325"/>
              <a:gd name="connsiteX3" fmla="*/ 6929438 w 8229600"/>
              <a:gd name="connsiteY3" fmla="*/ 2600325 h 2600325"/>
              <a:gd name="connsiteX4" fmla="*/ 0 w 8229600"/>
              <a:gd name="connsiteY4" fmla="*/ 2600325 h 2600325"/>
              <a:gd name="connsiteX5" fmla="*/ 0 w 8229600"/>
              <a:gd name="connsiteY5" fmla="*/ 0 h 2600325"/>
              <a:gd name="connsiteX0" fmla="*/ 0 w 7419372"/>
              <a:gd name="connsiteY0" fmla="*/ 0 h 2600325"/>
              <a:gd name="connsiteX1" fmla="*/ 6929438 w 7419372"/>
              <a:gd name="connsiteY1" fmla="*/ 0 h 2600325"/>
              <a:gd name="connsiteX2" fmla="*/ 7419372 w 7419372"/>
              <a:gd name="connsiteY2" fmla="*/ 1265439 h 2600325"/>
              <a:gd name="connsiteX3" fmla="*/ 6929438 w 7419372"/>
              <a:gd name="connsiteY3" fmla="*/ 2600325 h 2600325"/>
              <a:gd name="connsiteX4" fmla="*/ 0 w 7419372"/>
              <a:gd name="connsiteY4" fmla="*/ 2600325 h 2600325"/>
              <a:gd name="connsiteX5" fmla="*/ 0 w 7419372"/>
              <a:gd name="connsiteY5" fmla="*/ 0 h 260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9372" h="2600325">
                <a:moveTo>
                  <a:pt x="0" y="0"/>
                </a:moveTo>
                <a:lnTo>
                  <a:pt x="6929438" y="0"/>
                </a:lnTo>
                <a:lnTo>
                  <a:pt x="7419372" y="1265439"/>
                </a:lnTo>
                <a:lnTo>
                  <a:pt x="6929438" y="2600325"/>
                </a:lnTo>
                <a:lnTo>
                  <a:pt x="0" y="2600325"/>
                </a:lnTo>
                <a:lnTo>
                  <a:pt x="0" y="0"/>
                </a:lnTo>
                <a:close/>
              </a:path>
            </a:pathLst>
          </a:cu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7F6538ED-4F3F-20A0-A4BB-22084AB2BE26}"/>
              </a:ext>
            </a:extLst>
          </p:cNvPr>
          <p:cNvSpPr txBox="1"/>
          <p:nvPr/>
        </p:nvSpPr>
        <p:spPr>
          <a:xfrm>
            <a:off x="553668" y="1317998"/>
            <a:ext cx="2144586" cy="1938992"/>
          </a:xfrm>
          <a:prstGeom prst="rect">
            <a:avLst/>
          </a:prstGeom>
          <a:noFill/>
        </p:spPr>
        <p:txBody>
          <a:bodyPr wrap="square" rtlCol="0">
            <a:spAutoFit/>
          </a:bodyPr>
          <a:lstStyle/>
          <a:p>
            <a:pPr algn="ctr"/>
            <a:r>
              <a:rPr lang="en-US" sz="3200" b="1" dirty="0">
                <a:solidFill>
                  <a:srgbClr val="00B050"/>
                </a:solidFill>
                <a:latin typeface="Times New Roman" panose="02020603050405020304" pitchFamily="18" charset="0"/>
                <a:cs typeface="Times New Roman" panose="02020603050405020304" pitchFamily="18" charset="0"/>
              </a:rPr>
              <a:t>Cấp lại Giấy phép </a:t>
            </a:r>
            <a:r>
              <a:rPr lang="en-US" sz="2800" b="1" dirty="0">
                <a:solidFill>
                  <a:srgbClr val="00B050"/>
                </a:solidFill>
                <a:latin typeface="Times New Roman" panose="02020603050405020304" pitchFamily="18" charset="0"/>
                <a:cs typeface="Times New Roman" panose="02020603050405020304" pitchFamily="18" charset="0"/>
              </a:rPr>
              <a:t>SX Hóa chất Bảng 1</a:t>
            </a:r>
            <a:endParaRPr lang="en-US" sz="3200" b="1" dirty="0">
              <a:solidFill>
                <a:srgbClr val="00B050"/>
              </a:solidFill>
              <a:latin typeface="Times New Roman" panose="02020603050405020304" pitchFamily="18" charset="0"/>
              <a:cs typeface="Times New Roman" panose="02020603050405020304" pitchFamily="18" charset="0"/>
            </a:endParaRPr>
          </a:p>
        </p:txBody>
      </p:sp>
      <p:sp>
        <p:nvSpPr>
          <p:cNvPr id="58" name="TextBox 57">
            <a:extLst>
              <a:ext uri="{FF2B5EF4-FFF2-40B4-BE49-F238E27FC236}">
                <a16:creationId xmlns:a16="http://schemas.microsoft.com/office/drawing/2014/main" id="{F75D58E1-E28B-CEE5-D038-4CFFBB9F3734}"/>
              </a:ext>
            </a:extLst>
          </p:cNvPr>
          <p:cNvSpPr txBox="1"/>
          <p:nvPr/>
        </p:nvSpPr>
        <p:spPr>
          <a:xfrm>
            <a:off x="373534" y="3777114"/>
            <a:ext cx="2489052" cy="2000548"/>
          </a:xfrm>
          <a:prstGeom prst="rect">
            <a:avLst/>
          </a:prstGeom>
          <a:solidFill>
            <a:schemeClr val="bg1"/>
          </a:solidFill>
          <a:ln>
            <a:solidFill>
              <a:schemeClr val="bg1"/>
            </a:solidFill>
          </a:ln>
        </p:spPr>
        <p:txBody>
          <a:bodyPr wrap="square" rtlCol="0">
            <a:spAutoFit/>
          </a:bodyPr>
          <a:lstStyle/>
          <a:p>
            <a:pPr algn="ctr"/>
            <a:r>
              <a:rPr lang="en-US" sz="3200" b="1" dirty="0">
                <a:solidFill>
                  <a:srgbClr val="0070C0"/>
                </a:solidFill>
                <a:latin typeface="Times New Roman" panose="02020603050405020304" pitchFamily="18" charset="0"/>
                <a:cs typeface="Times New Roman" panose="02020603050405020304" pitchFamily="18" charset="0"/>
              </a:rPr>
              <a:t>Cấp Điều chỉnh Giấy phép </a:t>
            </a:r>
            <a:r>
              <a:rPr lang="en-US" sz="2800" b="1" dirty="0">
                <a:solidFill>
                  <a:srgbClr val="0070C0"/>
                </a:solidFill>
                <a:latin typeface="Times New Roman" panose="02020603050405020304" pitchFamily="18" charset="0"/>
                <a:cs typeface="Times New Roman" panose="02020603050405020304" pitchFamily="18" charset="0"/>
              </a:rPr>
              <a:t>SX HC BẢNG</a:t>
            </a:r>
            <a:r>
              <a:rPr lang="vi-VN" sz="2800" b="1" dirty="0">
                <a:solidFill>
                  <a:srgbClr val="0070C0"/>
                </a:solidFill>
                <a:latin typeface="Times New Roman" panose="02020603050405020304" pitchFamily="18" charset="0"/>
                <a:cs typeface="Times New Roman" panose="02020603050405020304" pitchFamily="18" charset="0"/>
              </a:rPr>
              <a:t> 1</a:t>
            </a:r>
            <a:endParaRPr lang="en-US" sz="3200" b="1" dirty="0">
              <a:solidFill>
                <a:srgbClr val="0070C0"/>
              </a:solidFill>
              <a:latin typeface="Times New Roman" panose="02020603050405020304" pitchFamily="18" charset="0"/>
              <a:cs typeface="Times New Roman" panose="02020603050405020304" pitchFamily="18" charset="0"/>
            </a:endParaRPr>
          </a:p>
        </p:txBody>
      </p:sp>
      <p:sp>
        <p:nvSpPr>
          <p:cNvPr id="61" name="TextBox 60">
            <a:extLst>
              <a:ext uri="{FF2B5EF4-FFF2-40B4-BE49-F238E27FC236}">
                <a16:creationId xmlns:a16="http://schemas.microsoft.com/office/drawing/2014/main" id="{25E2BF38-862F-206B-C758-0B39AC41B3E0}"/>
              </a:ext>
            </a:extLst>
          </p:cNvPr>
          <p:cNvSpPr txBox="1"/>
          <p:nvPr/>
        </p:nvSpPr>
        <p:spPr>
          <a:xfrm>
            <a:off x="3221682" y="1518359"/>
            <a:ext cx="7540806" cy="1646605"/>
          </a:xfrm>
          <a:prstGeom prst="rect">
            <a:avLst/>
          </a:prstGeom>
          <a:noFill/>
        </p:spPr>
        <p:txBody>
          <a:bodyPr wrap="square">
            <a:spAutoFit/>
          </a:bodyPr>
          <a:lstStyle/>
          <a:p>
            <a:pPr marL="12700" algn="just">
              <a:lnSpc>
                <a:spcPct val="100000"/>
              </a:lnSpc>
              <a:spcBef>
                <a:spcPts val="580"/>
              </a:spcBef>
            </a:pPr>
            <a:r>
              <a:rPr lang="vi-VN" sz="2400" dirty="0">
                <a:latin typeface="Times New Roman" panose="02020603050405020304" pitchFamily="18" charset="0"/>
                <a:cs typeface="Times New Roman" panose="02020603050405020304" pitchFamily="18" charset="0"/>
              </a:rPr>
              <a:t>- Trường hợp Giấy phép bị mất, sai sót, hư hỏng hoặc có thay đổi về thông tin của tổ chức, cá nhân</a:t>
            </a:r>
            <a:r>
              <a:rPr lang="vi-VN" sz="2400" dirty="0">
                <a:latin typeface="Times New Roman" panose="02020603050405020304" pitchFamily="18" charset="0"/>
                <a:ea typeface="Cambria" panose="02040503050406030204" pitchFamily="18" charset="0"/>
                <a:cs typeface="Times New Roman" panose="02020603050405020304" pitchFamily="18" charset="0"/>
                <a:sym typeface="Wingdings"/>
              </a:rPr>
              <a:t>.</a:t>
            </a:r>
            <a:endParaRPr lang="en-US" sz="2400" dirty="0">
              <a:latin typeface="Times New Roman" panose="02020603050405020304" pitchFamily="18" charset="0"/>
              <a:ea typeface="Cambria" panose="02040503050406030204" pitchFamily="18" charset="0"/>
              <a:cs typeface="Times New Roman" panose="02020603050405020304" pitchFamily="18" charset="0"/>
              <a:sym typeface="Wingdings"/>
            </a:endParaRPr>
          </a:p>
          <a:p>
            <a:pPr marL="12700" algn="just">
              <a:lnSpc>
                <a:spcPct val="100000"/>
              </a:lnSpc>
              <a:spcBef>
                <a:spcPts val="580"/>
              </a:spcBef>
            </a:pPr>
            <a:r>
              <a:rPr lang="en-US" sz="2400" dirty="0">
                <a:latin typeface="Times New Roman" panose="02020603050405020304" pitchFamily="18" charset="0"/>
                <a:ea typeface="Cambria" panose="02040503050406030204" pitchFamily="18" charset="0"/>
                <a:cs typeface="Times New Roman" panose="02020603050405020304" pitchFamily="18" charset="0"/>
                <a:sym typeface="Wingdings"/>
              </a:rPr>
              <a:t>- </a:t>
            </a:r>
            <a:r>
              <a:rPr lang="vi-VN" sz="2400" dirty="0">
                <a:latin typeface="Times New Roman" panose="02020603050405020304" pitchFamily="18" charset="0"/>
                <a:ea typeface="Cambria" panose="02040503050406030204" pitchFamily="18" charset="0"/>
                <a:cs typeface="Times New Roman" panose="02020603050405020304" pitchFamily="18" charset="0"/>
                <a:sym typeface="Wingdings"/>
              </a:rPr>
              <a:t>Hồ sơ, thủ tục cấp lại Giấy phép</a:t>
            </a:r>
            <a:r>
              <a:rPr lang="en-US" sz="2400" dirty="0">
                <a:latin typeface="Times New Roman" panose="02020603050405020304" pitchFamily="18" charset="0"/>
                <a:ea typeface="Cambria" panose="02040503050406030204" pitchFamily="18" charset="0"/>
                <a:cs typeface="Times New Roman" panose="02020603050405020304" pitchFamily="18" charset="0"/>
                <a:sym typeface="Wingdings"/>
              </a:rPr>
              <a:t> được quy định tại khoản 4 Điều 11 Nghị định số 33/2024/NĐ-CP</a:t>
            </a:r>
          </a:p>
        </p:txBody>
      </p:sp>
      <p:sp>
        <p:nvSpPr>
          <p:cNvPr id="70" name="Title 1">
            <a:extLst>
              <a:ext uri="{FF2B5EF4-FFF2-40B4-BE49-F238E27FC236}">
                <a16:creationId xmlns:a16="http://schemas.microsoft.com/office/drawing/2014/main" id="{4E3F5479-058B-4FA8-92E9-18CAB8CDC5C5}"/>
              </a:ext>
            </a:extLst>
          </p:cNvPr>
          <p:cNvSpPr txBox="1">
            <a:spLocks/>
          </p:cNvSpPr>
          <p:nvPr/>
        </p:nvSpPr>
        <p:spPr>
          <a:xfrm>
            <a:off x="553668" y="106963"/>
            <a:ext cx="11472863"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2800" b="1" dirty="0">
                <a:solidFill>
                  <a:srgbClr val="00B0F0"/>
                </a:solidFill>
                <a:latin typeface="Times New Roman" panose="02020603050405020304" pitchFamily="18" charset="0"/>
                <a:ea typeface="Cambria" panose="02040503050406030204" pitchFamily="18" charset="0"/>
                <a:cs typeface="Times New Roman" panose="02020603050405020304" pitchFamily="18" charset="0"/>
              </a:rPr>
              <a:t>Hồ sơ, thủ tục cấp lại, cấp điều chỉnh Giấy phép SX hóa chất Bảng 1 (khoản 3 Điều 11 Nghị định số 33/2024/NĐ-CP</a:t>
            </a:r>
            <a:r>
              <a:rPr lang="vi-VN" sz="2800" b="1" dirty="0">
                <a:solidFill>
                  <a:srgbClr val="00B0F0"/>
                </a:solidFill>
                <a:ea typeface="Cambria" panose="02040503050406030204" pitchFamily="18" charset="0"/>
                <a:cs typeface="Times New Roman" panose="02020603050405020304" pitchFamily="18" charset="0"/>
              </a:rPr>
              <a:t> được sửa đổi tại khoản 4 phụ lục II NĐ số 146/2025/NĐ-CP)</a:t>
            </a:r>
            <a:endParaRPr lang="en-US" sz="2800" b="1" dirty="0">
              <a:solidFill>
                <a:schemeClr val="tx1">
                  <a:lumMod val="75000"/>
                  <a:lumOff val="25000"/>
                </a:schemeClr>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A1ACBFB7-3BE1-9D9A-77B2-86B440AF2758}"/>
              </a:ext>
            </a:extLst>
          </p:cNvPr>
          <p:cNvSpPr txBox="1"/>
          <p:nvPr/>
        </p:nvSpPr>
        <p:spPr>
          <a:xfrm>
            <a:off x="3221681" y="4225678"/>
            <a:ext cx="8105681" cy="1723549"/>
          </a:xfrm>
          <a:prstGeom prst="rect">
            <a:avLst/>
          </a:prstGeom>
          <a:noFill/>
        </p:spPr>
        <p:txBody>
          <a:bodyPr wrap="square">
            <a:spAutoFit/>
          </a:bodyPr>
          <a:lstStyle/>
          <a:p>
            <a:pPr>
              <a:spcBef>
                <a:spcPts val="600"/>
              </a:spcBef>
              <a:spcAft>
                <a:spcPts val="600"/>
              </a:spcAft>
            </a:pPr>
            <a:r>
              <a:rPr lang="vi-VN" sz="2400" dirty="0">
                <a:solidFill>
                  <a:schemeClr val="tx1"/>
                </a:solidFill>
                <a:latin typeface="Times New Roman" panose="02020603050405020304" pitchFamily="18" charset="0"/>
                <a:cs typeface="Times New Roman" panose="02020603050405020304" pitchFamily="18" charset="0"/>
              </a:rPr>
              <a:t>- Trường hợp có thay đổi về địa điểm sản xuất hóa chất; loại hình, quy mô, chủng loại hóa chất sản xuất.</a:t>
            </a:r>
          </a:p>
          <a:p>
            <a:pPr>
              <a:spcBef>
                <a:spcPts val="600"/>
              </a:spcBef>
              <a:spcAft>
                <a:spcPts val="600"/>
              </a:spcAft>
            </a:pPr>
            <a:r>
              <a:rPr lang="vi-VN" sz="2400" dirty="0">
                <a:solidFill>
                  <a:schemeClr val="tx1"/>
                </a:solidFill>
                <a:latin typeface="Times New Roman" panose="02020603050405020304" pitchFamily="18" charset="0"/>
                <a:cs typeface="Times New Roman" panose="02020603050405020304" pitchFamily="18" charset="0"/>
              </a:rPr>
              <a:t>- Hồ sơ, thủ tục cấp điều chỉnh Giấy phép quy định tại  khoản 5 Điều 11 Nghị định số 33/2024/NDD-CP</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0265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A00BBF-EEBB-4E18-B8CB-F926EAAC4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609EDA-869E-4BE5-AE5D-B898C584B6FF}">
  <ds:schemaRefs>
    <ds:schemaRef ds:uri="http://purl.org/dc/elements/1.1/"/>
    <ds:schemaRef ds:uri="http://schemas.microsoft.com/office/infopath/2007/PartnerControls"/>
    <ds:schemaRef ds:uri="http://www.w3.org/XML/1998/namespace"/>
    <ds:schemaRef ds:uri="71af3243-3dd4-4a8d-8c0d-dd76da1f02a5"/>
    <ds:schemaRef ds:uri="http://schemas.microsoft.com/office/2006/documentManagement/types"/>
    <ds:schemaRef ds:uri="http://schemas.microsoft.com/office/2006/metadata/properties"/>
    <ds:schemaRef ds:uri="http://purl.org/dc/dcmitype/"/>
    <ds:schemaRef ds:uri="http://schemas.openxmlformats.org/package/2006/metadata/core-properties"/>
    <ds:schemaRef ds:uri="16c05727-aa75-4e4a-9b5f-8a80a1165891"/>
    <ds:schemaRef ds:uri="http://purl.org/dc/terms/"/>
  </ds:schemaRefs>
</ds:datastoreItem>
</file>

<file path=customXml/itemProps3.xml><?xml version="1.0" encoding="utf-8"?>
<ds:datastoreItem xmlns:ds="http://schemas.openxmlformats.org/officeDocument/2006/customXml" ds:itemID="{2FD05317-60D6-4B3A-8545-888496D1A8E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1859</TotalTime>
  <Words>3723</Words>
  <Application>Microsoft Office PowerPoint</Application>
  <PresentationFormat>Widescreen</PresentationFormat>
  <Paragraphs>150</Paragraphs>
  <Slides>26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 Light</vt:lpstr>
      <vt:lpstr>Cambria</vt:lpstr>
      <vt:lpstr>Times New Roman</vt:lpstr>
      <vt:lpstr>Calibri</vt:lpstr>
      <vt:lpstr>Arial</vt:lpstr>
      <vt:lpstr>Office Theme</vt:lpstr>
      <vt:lpstr>QUY ĐỊNH CẤP GIẤY PHÉP  SẢN XUẤT, KINH DOANH HÓA CHẤT BẢNG 1, 2, 3 VÀ HÓA CHẤT CÓ  ĐIỀU KIỆN</vt:lpstr>
      <vt:lpstr>PowerPoint Presentation</vt:lpstr>
      <vt:lpstr>PowerPoint Presentation</vt:lpstr>
      <vt:lpstr>Project analysis slide 3</vt:lpstr>
      <vt:lpstr>PowerPoint Presentation</vt:lpstr>
      <vt:lpstr>Project analysis slide 2</vt:lpstr>
      <vt:lpstr>PowerPoint Presentation</vt:lpstr>
      <vt:lpstr>PowerPoint Presentation</vt:lpstr>
      <vt:lpstr>PowerPoint Presentation</vt:lpstr>
      <vt:lpstr>Project analysis slide 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cảm 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Quy trình cấp Giấy phép  XUẤT NHẬP KHẨU HÓA CHẤT BẢNG</dc:title>
  <dc:creator>Dell</dc:creator>
  <cp:lastModifiedBy>ADMIN</cp:lastModifiedBy>
  <cp:revision>113</cp:revision>
  <dcterms:created xsi:type="dcterms:W3CDTF">2025-06-20T10:31:46Z</dcterms:created>
  <dcterms:modified xsi:type="dcterms:W3CDTF">2025-08-19T07:15:43Z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